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42"/>
  </p:notesMasterIdLst>
  <p:handoutMasterIdLst>
    <p:handoutMasterId r:id="rId43"/>
  </p:handoutMasterIdLst>
  <p:sldIdLst>
    <p:sldId id="729" r:id="rId2"/>
    <p:sldId id="661" r:id="rId3"/>
    <p:sldId id="731" r:id="rId4"/>
    <p:sldId id="757" r:id="rId5"/>
    <p:sldId id="660" r:id="rId6"/>
    <p:sldId id="662" r:id="rId7"/>
    <p:sldId id="694" r:id="rId8"/>
    <p:sldId id="748" r:id="rId9"/>
    <p:sldId id="733" r:id="rId10"/>
    <p:sldId id="741" r:id="rId11"/>
    <p:sldId id="742" r:id="rId12"/>
    <p:sldId id="734" r:id="rId13"/>
    <p:sldId id="743" r:id="rId14"/>
    <p:sldId id="667" r:id="rId15"/>
    <p:sldId id="716" r:id="rId16"/>
    <p:sldId id="717" r:id="rId17"/>
    <p:sldId id="744" r:id="rId18"/>
    <p:sldId id="735" r:id="rId19"/>
    <p:sldId id="749" r:id="rId20"/>
    <p:sldId id="746" r:id="rId21"/>
    <p:sldId id="758" r:id="rId22"/>
    <p:sldId id="759" r:id="rId23"/>
    <p:sldId id="736" r:id="rId24"/>
    <p:sldId id="648" r:id="rId25"/>
    <p:sldId id="752" r:id="rId26"/>
    <p:sldId id="760" r:id="rId27"/>
    <p:sldId id="762" r:id="rId28"/>
    <p:sldId id="751" r:id="rId29"/>
    <p:sldId id="649" r:id="rId30"/>
    <p:sldId id="682" r:id="rId31"/>
    <p:sldId id="745" r:id="rId32"/>
    <p:sldId id="737" r:id="rId33"/>
    <p:sldId id="738" r:id="rId34"/>
    <p:sldId id="723" r:id="rId35"/>
    <p:sldId id="747" r:id="rId36"/>
    <p:sldId id="727" r:id="rId37"/>
    <p:sldId id="753" r:id="rId38"/>
    <p:sldId id="754" r:id="rId39"/>
    <p:sldId id="714" r:id="rId40"/>
    <p:sldId id="720" r:id="rId41"/>
  </p:sldIdLst>
  <p:sldSz cx="12192000" cy="6858000"/>
  <p:notesSz cx="7315200" cy="9601200"/>
  <p:custDataLst>
    <p:tags r:id="rId4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CCECFF"/>
    <a:srgbClr val="C39BE1"/>
    <a:srgbClr val="C198E0"/>
    <a:srgbClr val="0066CC"/>
    <a:srgbClr val="BD92DE"/>
    <a:srgbClr val="BEE395"/>
    <a:srgbClr val="3399FF"/>
    <a:srgbClr val="FF33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7" autoAdjust="0"/>
    <p:restoredTop sz="80422" autoAdjust="0"/>
  </p:normalViewPr>
  <p:slideViewPr>
    <p:cSldViewPr>
      <p:cViewPr varScale="1">
        <p:scale>
          <a:sx n="134" d="100"/>
          <a:sy n="134" d="100"/>
        </p:scale>
        <p:origin x="1192"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79" name="Rectangle 3"/>
          <p:cNvSpPr>
            <a:spLocks noGrp="1" noChangeArrowheads="1"/>
          </p:cNvSpPr>
          <p:nvPr>
            <p:ph type="dt" sz="quarter"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229380" name="Rectangle 4"/>
          <p:cNvSpPr>
            <a:spLocks noGrp="1" noChangeArrowheads="1"/>
          </p:cNvSpPr>
          <p:nvPr>
            <p:ph type="ftr" sz="quarter" idx="2"/>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229381" name="Rectangle 5"/>
          <p:cNvSpPr>
            <a:spLocks noGrp="1" noChangeArrowheads="1"/>
          </p:cNvSpPr>
          <p:nvPr>
            <p:ph type="sldNum" sz="quarter" idx="3"/>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963147F5-8EB9-406F-9119-AB0022D58130}" type="slidenum">
              <a:rPr lang="en-US"/>
              <a:pPr>
                <a:defRPr/>
              </a:pPr>
              <a:t>‹#›</a:t>
            </a:fld>
            <a:endParaRPr lang="en-US"/>
          </a:p>
        </p:txBody>
      </p:sp>
    </p:spTree>
    <p:extLst>
      <p:ext uri="{BB962C8B-B14F-4D97-AF65-F5344CB8AC3E}">
        <p14:creationId xmlns:p14="http://schemas.microsoft.com/office/powerpoint/2010/main" val="193565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59" name="Rectangle 3"/>
          <p:cNvSpPr>
            <a:spLocks noGrp="1" noChangeArrowheads="1"/>
          </p:cNvSpPr>
          <p:nvPr>
            <p:ph type="dt" idx="1"/>
          </p:nvPr>
        </p:nvSpPr>
        <p:spPr bwMode="auto">
          <a:xfrm>
            <a:off x="4143427" y="0"/>
            <a:ext cx="3170138" cy="4795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34"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31194" y="4561576"/>
            <a:ext cx="5852814" cy="431882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1"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34" charset="0"/>
              </a:defRPr>
            </a:lvl1pPr>
          </a:lstStyle>
          <a:p>
            <a:pPr>
              <a:defRPr/>
            </a:pPr>
            <a:endParaRPr lang="en-US"/>
          </a:p>
        </p:txBody>
      </p:sp>
      <p:sp>
        <p:nvSpPr>
          <p:cNvPr id="173063" name="Rectangle 7"/>
          <p:cNvSpPr>
            <a:spLocks noGrp="1" noChangeArrowheads="1"/>
          </p:cNvSpPr>
          <p:nvPr>
            <p:ph type="sldNum" sz="quarter" idx="5"/>
          </p:nvPr>
        </p:nvSpPr>
        <p:spPr bwMode="auto">
          <a:xfrm>
            <a:off x="4143427" y="9120172"/>
            <a:ext cx="3170138" cy="47953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34" charset="0"/>
              </a:defRPr>
            </a:lvl1pPr>
          </a:lstStyle>
          <a:p>
            <a:pPr>
              <a:defRPr/>
            </a:pPr>
            <a:fld id="{AF4042F3-6AC5-4F69-BFDB-D78DEF38750B}" type="slidenum">
              <a:rPr lang="en-US"/>
              <a:pPr>
                <a:defRPr/>
              </a:pPr>
              <a:t>‹#›</a:t>
            </a:fld>
            <a:endParaRPr lang="en-US"/>
          </a:p>
        </p:txBody>
      </p:sp>
    </p:spTree>
    <p:extLst>
      <p:ext uri="{BB962C8B-B14F-4D97-AF65-F5344CB8AC3E}">
        <p14:creationId xmlns:p14="http://schemas.microsoft.com/office/powerpoint/2010/main" val="25586285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a:t>
            </a:r>
            <a:r>
              <a:rPr lang="en-US" baseline="0"/>
              <a:t>Thanks!</a:t>
            </a:r>
            <a:endParaRPr lang="en-US" sz="120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AF4042F3-6AC5-4F69-BFDB-D78DEF38750B}" type="slidenum">
              <a:rPr lang="en-US" smtClean="0"/>
              <a:pPr>
                <a:defRPr/>
              </a:pPr>
              <a:t>1</a:t>
            </a:fld>
            <a:endParaRPr lang="en-US"/>
          </a:p>
        </p:txBody>
      </p:sp>
    </p:spTree>
    <p:extLst>
      <p:ext uri="{BB962C8B-B14F-4D97-AF65-F5344CB8AC3E}">
        <p14:creationId xmlns:p14="http://schemas.microsoft.com/office/powerpoint/2010/main" val="4049612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3BDCDB44-FDFA-4020-8765-16E5EDF522FD}" type="slidenum">
              <a:rPr lang="en-US" smtClean="0">
                <a:latin typeface="Arial" charset="0"/>
              </a:rPr>
              <a:pPr/>
              <a:t>33</a:t>
            </a:fld>
            <a:endParaRPr lang="en-US">
              <a:latin typeface="Arial" charset="0"/>
            </a:endParaRPr>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5D6F6B2-B4A7-4DD8-9C8A-489B85C4F060}" type="slidenum">
              <a:rPr lang="en-US" smtClean="0">
                <a:latin typeface="Arial" charset="0"/>
              </a:rPr>
              <a:pPr/>
              <a:t>34</a:t>
            </a:fld>
            <a:endParaRPr lang="en-US">
              <a:latin typeface="Arial" charset="0"/>
            </a:endParaRPr>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35</a:t>
            </a:fld>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457200" y="720725"/>
            <a:ext cx="6400800" cy="3600450"/>
          </a:xfrm>
          <a:ln/>
        </p:spPr>
      </p:sp>
      <p:sp>
        <p:nvSpPr>
          <p:cNvPr id="69635" name="Notes Placeholder 2"/>
          <p:cNvSpPr>
            <a:spLocks noGrp="1"/>
          </p:cNvSpPr>
          <p:nvPr>
            <p:ph type="body" idx="1"/>
          </p:nvPr>
        </p:nvSpPr>
        <p:spPr>
          <a:noFill/>
          <a:ln/>
        </p:spPr>
        <p:txBody>
          <a:bodyPr/>
          <a:lstStyle/>
          <a:p>
            <a:endParaRPr lang="en-US">
              <a:latin typeface="Arial" charset="0"/>
            </a:endParaRPr>
          </a:p>
        </p:txBody>
      </p:sp>
      <p:sp>
        <p:nvSpPr>
          <p:cNvPr id="69636" name="Slide Number Placeholder 3"/>
          <p:cNvSpPr>
            <a:spLocks noGrp="1"/>
          </p:cNvSpPr>
          <p:nvPr>
            <p:ph type="sldNum" sz="quarter" idx="5"/>
          </p:nvPr>
        </p:nvSpPr>
        <p:spPr>
          <a:noFill/>
        </p:spPr>
        <p:txBody>
          <a:bodyPr/>
          <a:lstStyle/>
          <a:p>
            <a:fld id="{740F0E28-396E-4F98-845A-678F748F62CE}" type="slidenum">
              <a:rPr lang="en-US" smtClean="0">
                <a:latin typeface="Arial" charset="0"/>
              </a:rPr>
              <a:pPr/>
              <a:t>36</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8F739287-BF7B-4F04-882C-B3B23CA70729}" type="slidenum">
              <a:rPr lang="en-US" smtClean="0">
                <a:latin typeface="Arial" charset="0"/>
              </a:rPr>
              <a:pPr/>
              <a:t>2</a:t>
            </a:fld>
            <a:endParaRPr lang="en-US">
              <a:latin typeface="Arial" charset="0"/>
            </a:endParaRPr>
          </a:p>
        </p:txBody>
      </p:sp>
      <p:sp>
        <p:nvSpPr>
          <p:cNvPr id="56323" name="Rectangle 2"/>
          <p:cNvSpPr>
            <a:spLocks noGrp="1" noRot="1" noChangeAspect="1" noChangeArrowheads="1" noTextEdit="1"/>
          </p:cNvSpPr>
          <p:nvPr>
            <p:ph type="sldImg"/>
          </p:nvPr>
        </p:nvSpPr>
        <p:spPr>
          <a:xfrm>
            <a:off x="457200" y="720725"/>
            <a:ext cx="6400800" cy="3600450"/>
          </a:xfrm>
          <a:ln/>
        </p:spPr>
      </p:sp>
      <p:sp>
        <p:nvSpPr>
          <p:cNvPr id="56324"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4C31169-8967-4479-BD8E-A9DFFFA5AB03}" type="slidenum">
              <a:rPr lang="en-US" smtClean="0">
                <a:latin typeface="Arial" charset="0"/>
              </a:rPr>
              <a:pPr/>
              <a:t>6</a:t>
            </a:fld>
            <a:endParaRPr lang="en-US">
              <a:latin typeface="Arial" charset="0"/>
            </a:endParaRPr>
          </a:p>
        </p:txBody>
      </p:sp>
      <p:sp>
        <p:nvSpPr>
          <p:cNvPr id="57347" name="Rectangle 2"/>
          <p:cNvSpPr>
            <a:spLocks noGrp="1" noRot="1" noChangeAspect="1" noChangeArrowheads="1" noTextEdit="1"/>
          </p:cNvSpPr>
          <p:nvPr>
            <p:ph type="sldImg"/>
          </p:nvPr>
        </p:nvSpPr>
        <p:spPr>
          <a:xfrm>
            <a:off x="457200" y="720725"/>
            <a:ext cx="6400800" cy="3600450"/>
          </a:xfrm>
          <a:ln/>
        </p:spPr>
      </p:sp>
      <p:sp>
        <p:nvSpPr>
          <p:cNvPr id="5734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84F027FC-5BC0-42F1-89EB-2B8A298EE3B3}" type="slidenum">
              <a:rPr lang="en-US" smtClean="0">
                <a:latin typeface="Arial" charset="0"/>
              </a:rPr>
              <a:pPr/>
              <a:t>14</a:t>
            </a:fld>
            <a:endParaRPr lang="en-US">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2D6C518-FBD1-4593-88F8-1133D0309234}" type="slidenum">
              <a:rPr lang="en-US" smtClean="0">
                <a:latin typeface="Arial" charset="0"/>
              </a:rPr>
              <a:pPr/>
              <a:t>15</a:t>
            </a:fld>
            <a:endParaRPr lang="en-US">
              <a:latin typeface="Arial" charset="0"/>
            </a:endParaRPr>
          </a:p>
        </p:txBody>
      </p:sp>
      <p:sp>
        <p:nvSpPr>
          <p:cNvPr id="59395" name="Rectangle 2"/>
          <p:cNvSpPr>
            <a:spLocks noGrp="1" noRot="1" noChangeAspect="1" noChangeArrowheads="1" noTextEdit="1"/>
          </p:cNvSpPr>
          <p:nvPr>
            <p:ph type="sldImg"/>
          </p:nvPr>
        </p:nvSpPr>
        <p:spPr>
          <a:xfrm>
            <a:off x="457200" y="720725"/>
            <a:ext cx="6400800" cy="3600450"/>
          </a:xfrm>
          <a:ln/>
        </p:spPr>
      </p:sp>
      <p:sp>
        <p:nvSpPr>
          <p:cNvPr id="59396"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16</a:t>
            </a:fld>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457200" y="720725"/>
            <a:ext cx="6400800" cy="3600450"/>
          </a:xfrm>
          <a:ln/>
        </p:spPr>
      </p:sp>
      <p:sp>
        <p:nvSpPr>
          <p:cNvPr id="60419" name="Notes Placeholder 2"/>
          <p:cNvSpPr>
            <a:spLocks noGrp="1"/>
          </p:cNvSpPr>
          <p:nvPr>
            <p:ph type="body" idx="1"/>
          </p:nvPr>
        </p:nvSpPr>
        <p:spPr>
          <a:noFill/>
          <a:ln/>
        </p:spPr>
        <p:txBody>
          <a:bodyPr/>
          <a:lstStyle/>
          <a:p>
            <a:r>
              <a:rPr lang="en-US">
                <a:latin typeface="Arial" charset="0"/>
              </a:rPr>
              <a:t>Pick an order for two reasons: sequential processor and pruning</a:t>
            </a:r>
            <a:endParaRPr lang="en-US" dirty="0">
              <a:latin typeface="Arial" charset="0"/>
            </a:endParaRPr>
          </a:p>
        </p:txBody>
      </p:sp>
      <p:sp>
        <p:nvSpPr>
          <p:cNvPr id="60420" name="Slide Number Placeholder 3"/>
          <p:cNvSpPr>
            <a:spLocks noGrp="1"/>
          </p:cNvSpPr>
          <p:nvPr>
            <p:ph type="sldNum" sz="quarter" idx="5"/>
          </p:nvPr>
        </p:nvSpPr>
        <p:spPr>
          <a:noFill/>
        </p:spPr>
        <p:txBody>
          <a:bodyPr/>
          <a:lstStyle/>
          <a:p>
            <a:fld id="{48A9289E-F028-4C02-88DD-69770A826917}" type="slidenum">
              <a:rPr lang="en-US" smtClean="0">
                <a:latin typeface="Arial" charset="0"/>
              </a:rPr>
              <a:pPr/>
              <a:t>17</a:t>
            </a:fld>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4562BC8-C3F2-47A7-AF2C-13A94AF36327}" type="slidenum">
              <a:rPr lang="en-US" smtClean="0">
                <a:latin typeface="Arial" charset="0"/>
              </a:rPr>
              <a:pPr/>
              <a:t>18</a:t>
            </a:fld>
            <a:endParaRPr lang="en-US">
              <a:latin typeface="Arial" charset="0"/>
            </a:endParaRPr>
          </a:p>
        </p:txBody>
      </p:sp>
      <p:sp>
        <p:nvSpPr>
          <p:cNvPr id="61443" name="Rectangle 2"/>
          <p:cNvSpPr>
            <a:spLocks noGrp="1" noRot="1" noChangeAspect="1" noChangeArrowheads="1" noTextEdit="1"/>
          </p:cNvSpPr>
          <p:nvPr>
            <p:ph type="sldImg"/>
          </p:nvPr>
        </p:nvSpPr>
        <p:spPr>
          <a:xfrm>
            <a:off x="458788" y="720725"/>
            <a:ext cx="6397625" cy="3598863"/>
          </a:xfrm>
          <a:ln/>
        </p:spPr>
      </p:sp>
      <p:sp>
        <p:nvSpPr>
          <p:cNvPr id="61444" name="Rectangle 3"/>
          <p:cNvSpPr>
            <a:spLocks noGrp="1" noChangeArrowheads="1"/>
          </p:cNvSpPr>
          <p:nvPr>
            <p:ph type="body" idx="1"/>
          </p:nvPr>
        </p:nvSpPr>
        <p:spPr>
          <a:xfrm>
            <a:off x="974924" y="4561576"/>
            <a:ext cx="5365352" cy="4318827"/>
          </a:xfrm>
          <a:noFill/>
          <a:ln/>
        </p:spPr>
        <p:txBody>
          <a:bodyPr/>
          <a:lstStyle/>
          <a:p>
            <a:pPr eaLnBrk="1" hangingPunct="1"/>
            <a:endParaRPr lang="en-US"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A8ADE4E-6B6A-43C5-A4E7-3C3886E87B4F}" type="slidenum">
              <a:rPr lang="en-US" smtClean="0">
                <a:latin typeface="Arial" charset="0"/>
              </a:rPr>
              <a:pPr/>
              <a:t>32</a:t>
            </a:fld>
            <a:endParaRPr lang="en-US">
              <a:latin typeface="Arial" charset="0"/>
            </a:endParaRPr>
          </a:p>
        </p:txBody>
      </p:sp>
      <p:sp>
        <p:nvSpPr>
          <p:cNvPr id="63491" name="Rectangle 2"/>
          <p:cNvSpPr>
            <a:spLocks noGrp="1" noRot="1" noChangeAspect="1" noChangeArrowheads="1" noTextEdit="1"/>
          </p:cNvSpPr>
          <p:nvPr>
            <p:ph type="sldImg"/>
          </p:nvPr>
        </p:nvSpPr>
        <p:spPr>
          <a:xfrm>
            <a:off x="457200" y="720725"/>
            <a:ext cx="6400800" cy="3600450"/>
          </a:xfrm>
          <a:ln/>
        </p:spPr>
      </p:sp>
      <p:sp>
        <p:nvSpPr>
          <p:cNvPr id="63492" name="Rectangle 3"/>
          <p:cNvSpPr>
            <a:spLocks noGrp="1" noChangeArrowheads="1"/>
          </p:cNvSpPr>
          <p:nvPr>
            <p:ph type="body" idx="1"/>
          </p:nvPr>
        </p:nvSpPr>
        <p:spPr>
          <a:xfrm>
            <a:off x="974924" y="4561576"/>
            <a:ext cx="5365352" cy="4318827"/>
          </a:xfrm>
          <a:noFill/>
          <a:ln/>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BE10AB1-FB9A-4CFC-A058-E74AFD10292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76918-8EE8-41BC-8655-5862D016B2B9}"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4A49B-9F02-4A5C-B982-4DFD370F18E3}"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81798C-0F99-461B-869F-8FC2E08F7ABC}"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71E20-2558-4548-9145-31A1CE74B67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6C36CE-9816-47A4-A648-59C94611F2D8}"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567DB1-08A8-4DA3-8792-9FE41D7CAC05}"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D915A0-5737-488C-ABBC-0B423BC02545}"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56499FA-73C5-4A44-820B-A2808797D65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593802-8813-400D-A5BB-9C50C37ACBB4}"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85C0E-EF3F-4D12-BC26-7AC478A25631}"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500"/>
            </a:lvl1pPr>
          </a:lstStyle>
          <a:p>
            <a:pPr>
              <a:defRPr/>
            </a:pPr>
            <a:fld id="{6DD5B9B9-0596-4755-A407-4C3F5264CB69}" type="slidenum">
              <a:rPr lang="en-US" smtClean="0"/>
              <a:pPr>
                <a:defRPr/>
              </a:pPr>
              <a:t>‹#›</a:t>
            </a:fld>
            <a:endParaRPr lang="en-US" dirty="0"/>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6.xml"/><Relationship Id="rId7" Type="http://schemas.openxmlformats.org/officeDocument/2006/relationships/image" Target="../media/image1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8.png"/><Relationship Id="rId4" Type="http://schemas.openxmlformats.org/officeDocument/2006/relationships/image" Target="../media/image27.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oleObject" Target="../embeddings/oleObject2.bin"/><Relationship Id="rId9"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47178" y="1789356"/>
            <a:ext cx="6297644" cy="4803287"/>
          </a:xfrm>
          <a:prstGeom prst="rect">
            <a:avLst/>
          </a:prstGeom>
          <a:noFill/>
          <a:extLst>
            <a:ext uri="{909E8E84-426E-40dd-AFC4-6F175D3DCCD1}">
              <a14:hiddenFill xmlns:a14="http://schemas.microsoft.com/office/drawing/2010/main" xmlns="">
                <a:solidFill>
                  <a:srgbClr val="FFFFFF"/>
                </a:solidFill>
              </a14:hiddenFill>
            </a:ext>
          </a:extLst>
        </p:spPr>
      </p:pic>
      <p:sp>
        <p:nvSpPr>
          <p:cNvPr id="5122" name="Rectangle 5"/>
          <p:cNvSpPr>
            <a:spLocks noGrp="1" noChangeArrowheads="1"/>
          </p:cNvSpPr>
          <p:nvPr>
            <p:ph type="ctrTitle"/>
          </p:nvPr>
        </p:nvSpPr>
        <p:spPr>
          <a:xfrm>
            <a:off x="0" y="279403"/>
            <a:ext cx="12192000" cy="1470025"/>
          </a:xfrm>
        </p:spPr>
        <p:txBody>
          <a:bodyPr/>
          <a:lstStyle/>
          <a:p>
            <a:r>
              <a:rPr lang="en-US" dirty="0"/>
              <a:t>CAP 5636 – Advanced Artificial Intelligence</a:t>
            </a:r>
            <a:br>
              <a:rPr lang="en-US" dirty="0"/>
            </a:br>
            <a:endParaRPr lang="en-US" sz="3600" dirty="0"/>
          </a:p>
        </p:txBody>
      </p:sp>
      <p:sp>
        <p:nvSpPr>
          <p:cNvPr id="5123" name="Rectangle 6"/>
          <p:cNvSpPr>
            <a:spLocks noGrp="1" noChangeArrowheads="1"/>
          </p:cNvSpPr>
          <p:nvPr>
            <p:ph type="subTitle" idx="1"/>
          </p:nvPr>
        </p:nvSpPr>
        <p:spPr>
          <a:xfrm>
            <a:off x="0" y="1295400"/>
            <a:ext cx="12192000" cy="1524000"/>
          </a:xfrm>
        </p:spPr>
        <p:txBody>
          <a:bodyPr/>
          <a:lstStyle/>
          <a:p>
            <a:pPr eaLnBrk="1" hangingPunct="1"/>
            <a:r>
              <a:rPr lang="en-US" dirty="0"/>
              <a:t>Adversarial Search</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5125" name="Text Box 8"/>
          <p:cNvSpPr txBox="1">
            <a:spLocks noChangeArrowheads="1"/>
          </p:cNvSpPr>
          <p:nvPr/>
        </p:nvSpPr>
        <p:spPr bwMode="auto">
          <a:xfrm>
            <a:off x="76200" y="5511229"/>
            <a:ext cx="12192000" cy="338550"/>
          </a:xfrm>
          <a:prstGeom prst="rect">
            <a:avLst/>
          </a:prstGeom>
          <a:noFill/>
          <a:ln w="9525">
            <a:noFill/>
            <a:miter lim="800000"/>
            <a:headEnd/>
            <a:tailEnd/>
          </a:ln>
        </p:spPr>
        <p:txBody>
          <a:bodyPr wrap="square" lIns="91432" tIns="45718" rIns="91432" bIns="45718">
            <a:spAutoFit/>
          </a:bodyPr>
          <a:lstStyle/>
          <a:p>
            <a:pPr algn="ctr">
              <a:spcBef>
                <a:spcPts val="0"/>
              </a:spcBef>
            </a:pPr>
            <a:r>
              <a:rPr lang="en-US" sz="1600" dirty="0">
                <a:solidFill>
                  <a:schemeClr val="bg1"/>
                </a:solidFill>
                <a:latin typeface="Calibri"/>
                <a:cs typeface="Calibri"/>
              </a:rPr>
              <a:t>Instructor: </a:t>
            </a:r>
            <a:r>
              <a:rPr lang="en-US" sz="1600" dirty="0" err="1">
                <a:solidFill>
                  <a:schemeClr val="bg1"/>
                </a:solidFill>
                <a:latin typeface="Calibri"/>
                <a:cs typeface="Calibri"/>
              </a:rPr>
              <a:t>Lotzi</a:t>
            </a:r>
            <a:r>
              <a:rPr lang="en-US" sz="1600" dirty="0">
                <a:solidFill>
                  <a:schemeClr val="bg1"/>
                </a:solidFill>
                <a:latin typeface="Calibri"/>
                <a:cs typeface="Calibri"/>
              </a:rPr>
              <a:t> </a:t>
            </a:r>
            <a:r>
              <a:rPr lang="en-US" sz="1600" dirty="0" err="1">
                <a:solidFill>
                  <a:schemeClr val="bg1"/>
                </a:solidFill>
                <a:latin typeface="Calibri"/>
                <a:cs typeface="Calibri"/>
              </a:rPr>
              <a:t>Bölöni</a:t>
            </a:r>
            <a:endParaRPr lang="en-US" sz="1600" dirty="0">
              <a:solidFill>
                <a:schemeClr val="bg1"/>
              </a:solidFill>
              <a:latin typeface="Calibri"/>
              <a:cs typeface="Calibri"/>
            </a:endParaRPr>
          </a:p>
        </p:txBody>
      </p:sp>
      <p:sp>
        <p:nvSpPr>
          <p:cNvPr id="7" name="Text Box 8"/>
          <p:cNvSpPr txBox="1">
            <a:spLocks noChangeArrowheads="1"/>
          </p:cNvSpPr>
          <p:nvPr/>
        </p:nvSpPr>
        <p:spPr bwMode="auto">
          <a:xfrm>
            <a:off x="0" y="6511753"/>
            <a:ext cx="12192000" cy="238525"/>
          </a:xfrm>
          <a:prstGeom prst="rect">
            <a:avLst/>
          </a:prstGeom>
          <a:noFill/>
          <a:ln w="9525">
            <a:noFill/>
            <a:miter lim="800000"/>
            <a:headEnd/>
            <a:tailEnd/>
          </a:ln>
        </p:spPr>
        <p:txBody>
          <a:bodyPr wrap="square" lIns="68579" tIns="34289" rIns="68579" bIns="34289">
            <a:spAutoFit/>
          </a:bodyPr>
          <a:lstStyle/>
          <a:p>
            <a:pPr marL="0" lvl="1" algn="ctr">
              <a:spcBef>
                <a:spcPct val="50000"/>
              </a:spcBef>
            </a:pPr>
            <a:r>
              <a:rPr lang="en-US" sz="1100" dirty="0">
                <a:latin typeface="Calibri"/>
                <a:cs typeface="Calibri"/>
              </a:rPr>
              <a:t>[These slides were adapted from the ones created by Dan Klein and Pieter </a:t>
            </a:r>
            <a:r>
              <a:rPr lang="en-US" sz="1100" dirty="0" err="1">
                <a:latin typeface="Calibri"/>
                <a:cs typeface="Calibri"/>
              </a:rPr>
              <a:t>Abbeel</a:t>
            </a:r>
            <a:r>
              <a:rPr lang="en-US" sz="1100" dirty="0">
                <a:latin typeface="Calibri"/>
                <a:cs typeface="Calibri"/>
              </a:rPr>
              <a:t> for CS188 Intro to AI at UC Berkeley, available at http://ai.berkeley.edu.]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Single-Agent Trees</a:t>
            </a:r>
          </a:p>
        </p:txBody>
      </p:sp>
      <p:sp>
        <p:nvSpPr>
          <p:cNvPr id="9" name="Rectangle 8"/>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12" name="Oval 11"/>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Connector 35"/>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42" name="Oval 41"/>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47" name="Oval 46"/>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50" name="Oval 49"/>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Rectangle 50"/>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2"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54" name="Rectangle 53"/>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56" name="Oval 55"/>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Rectangle 56"/>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59" name="Oval 58"/>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Isosceles Triangle 59"/>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372600" y="3733800"/>
            <a:ext cx="533400" cy="461665"/>
          </a:xfrm>
          <a:prstGeom prst="rect">
            <a:avLst/>
          </a:prstGeom>
          <a:noFill/>
        </p:spPr>
        <p:txBody>
          <a:bodyPr wrap="square" rtlCol="0">
            <a:spAutoFit/>
          </a:bodyPr>
          <a:lstStyle/>
          <a:p>
            <a:r>
              <a:rPr lang="en-US" sz="2400" dirty="0">
                <a:latin typeface="Calibri" pitchFamily="34" charset="0"/>
              </a:rPr>
              <a:t>8</a:t>
            </a:r>
          </a:p>
        </p:txBody>
      </p:sp>
      <p:sp>
        <p:nvSpPr>
          <p:cNvPr id="64" name="TextBox 63"/>
          <p:cNvSpPr txBox="1"/>
          <p:nvPr/>
        </p:nvSpPr>
        <p:spPr>
          <a:xfrm>
            <a:off x="2057400" y="5715000"/>
            <a:ext cx="685800" cy="461665"/>
          </a:xfrm>
          <a:prstGeom prst="rect">
            <a:avLst/>
          </a:prstGeom>
          <a:noFill/>
        </p:spPr>
        <p:txBody>
          <a:bodyPr wrap="square" rtlCol="0">
            <a:spAutoFit/>
          </a:bodyPr>
          <a:lstStyle/>
          <a:p>
            <a:r>
              <a:rPr lang="en-US" sz="2400" dirty="0">
                <a:latin typeface="Calibri" pitchFamily="34" charset="0"/>
              </a:rPr>
              <a:t>2</a:t>
            </a:r>
          </a:p>
        </p:txBody>
      </p:sp>
      <p:sp>
        <p:nvSpPr>
          <p:cNvPr id="65" name="TextBox 64"/>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0</a:t>
            </a:r>
          </a:p>
        </p:txBody>
      </p:sp>
      <p:sp>
        <p:nvSpPr>
          <p:cNvPr id="66" name="TextBox 65"/>
          <p:cNvSpPr txBox="1"/>
          <p:nvPr/>
        </p:nvSpPr>
        <p:spPr>
          <a:xfrm>
            <a:off x="4419600" y="5715000"/>
            <a:ext cx="838200" cy="461665"/>
          </a:xfrm>
          <a:prstGeom prst="rect">
            <a:avLst/>
          </a:prstGeom>
          <a:noFill/>
        </p:spPr>
        <p:txBody>
          <a:bodyPr wrap="square" rtlCol="0">
            <a:spAutoFit/>
          </a:bodyPr>
          <a:lstStyle/>
          <a:p>
            <a:r>
              <a:rPr lang="en-US" sz="2400" dirty="0">
                <a:latin typeface="Calibri" pitchFamily="34" charset="0"/>
              </a:rPr>
              <a:t>2</a:t>
            </a:r>
          </a:p>
        </p:txBody>
      </p:sp>
      <p:sp>
        <p:nvSpPr>
          <p:cNvPr id="67" name="TextBox 66"/>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68" name="TextBox 67"/>
          <p:cNvSpPr txBox="1"/>
          <p:nvPr/>
        </p:nvSpPr>
        <p:spPr>
          <a:xfrm>
            <a:off x="6705600" y="5715000"/>
            <a:ext cx="838200" cy="461665"/>
          </a:xfrm>
          <a:prstGeom prst="rect">
            <a:avLst/>
          </a:prstGeom>
          <a:noFill/>
        </p:spPr>
        <p:txBody>
          <a:bodyPr wrap="square" rtlCol="0">
            <a:spAutoFit/>
          </a:bodyPr>
          <a:lstStyle/>
          <a:p>
            <a:r>
              <a:rPr lang="en-US" sz="2400" dirty="0">
                <a:latin typeface="Calibri" pitchFamily="34" charset="0"/>
              </a:rPr>
              <a:t>4</a:t>
            </a:r>
          </a:p>
        </p:txBody>
      </p:sp>
      <p:sp>
        <p:nvSpPr>
          <p:cNvPr id="69" name="TextBox 68"/>
          <p:cNvSpPr txBox="1"/>
          <p:nvPr/>
        </p:nvSpPr>
        <p:spPr>
          <a:xfrm>
            <a:off x="7467600" y="5715000"/>
            <a:ext cx="762000" cy="461665"/>
          </a:xfrm>
          <a:prstGeom prst="rect">
            <a:avLst/>
          </a:prstGeom>
          <a:noFill/>
        </p:spPr>
        <p:txBody>
          <a:bodyPr wrap="square" rtlCol="0">
            <a:spAutoFit/>
          </a:bodyPr>
          <a:lstStyle/>
          <a:p>
            <a:r>
              <a:rPr lang="en-US" sz="2400" dirty="0">
                <a:latin typeface="Calibri" pitchFamily="34" charset="0"/>
              </a:rPr>
              <a:t>6</a:t>
            </a:r>
          </a:p>
        </p:txBody>
      </p:sp>
      <p:sp>
        <p:nvSpPr>
          <p:cNvPr id="70" name="TextBox 69"/>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71" name="TextBox 70"/>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7" grpId="0" animBg="1"/>
      <p:bldP spid="48" grpId="0" animBg="1"/>
      <p:bldP spid="50" grpId="0" animBg="1"/>
      <p:bldP spid="51" grpId="0" animBg="1"/>
      <p:bldP spid="54" grpId="0" animBg="1"/>
      <p:bldP spid="56" grpId="0" animBg="1"/>
      <p:bldP spid="57" grpId="0" animBg="1"/>
      <p:bldP spid="59" grpId="0" animBg="1"/>
      <p:bldP spid="60" grpId="0" animBg="1"/>
      <p:bldP spid="61" grpId="0" animBg="1"/>
      <p:bldP spid="62" grpId="0" animBg="1"/>
      <p:bldP spid="63" grpId="0"/>
      <p:bldP spid="64" grpId="0"/>
      <p:bldP spid="65" grpId="0"/>
      <p:bldP spid="66" grpId="0"/>
      <p:bldP spid="67" grpId="0"/>
      <p:bldP spid="68" grpId="0"/>
      <p:bldP spid="69" grpId="0"/>
      <p:bldP spid="70"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Value of a State</a:t>
            </a:r>
          </a:p>
        </p:txBody>
      </p:sp>
      <p:sp>
        <p:nvSpPr>
          <p:cNvPr id="34" name="TextBox 33"/>
          <p:cNvSpPr txBox="1"/>
          <p:nvPr/>
        </p:nvSpPr>
        <p:spPr>
          <a:xfrm>
            <a:off x="8534400" y="1447800"/>
            <a:ext cx="2819400" cy="461665"/>
          </a:xfrm>
          <a:prstGeom prst="rect">
            <a:avLst/>
          </a:prstGeom>
          <a:noFill/>
        </p:spPr>
        <p:txBody>
          <a:bodyPr wrap="square" rtlCol="0">
            <a:spAutoFit/>
          </a:bodyPr>
          <a:lstStyle/>
          <a:p>
            <a:r>
              <a:rPr lang="en-US" sz="2400" dirty="0">
                <a:latin typeface="Calibri" pitchFamily="34" charset="0"/>
              </a:rPr>
              <a:t>Non-Terminal States:</a:t>
            </a:r>
          </a:p>
        </p:txBody>
      </p:sp>
      <p:grpSp>
        <p:nvGrpSpPr>
          <p:cNvPr id="100" name="Group 99"/>
          <p:cNvGrpSpPr/>
          <p:nvPr/>
        </p:nvGrpSpPr>
        <p:grpSpPr>
          <a:xfrm>
            <a:off x="3124200" y="2362200"/>
            <a:ext cx="6324600" cy="3560121"/>
            <a:chOff x="1828800" y="1447800"/>
            <a:chExt cx="8458200" cy="4761126"/>
          </a:xfrm>
        </p:grpSpPr>
        <p:sp>
          <p:nvSpPr>
            <p:cNvPr id="41" name="Rectangle 40"/>
            <p:cNvSpPr/>
            <p:nvPr/>
          </p:nvSpPr>
          <p:spPr>
            <a:xfrm>
              <a:off x="5257800" y="14478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5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5867400" y="1512888"/>
              <a:ext cx="304800" cy="261937"/>
            </a:xfrm>
            <a:prstGeom prst="rect">
              <a:avLst/>
            </a:prstGeom>
            <a:noFill/>
            <a:ln w="9525">
              <a:noFill/>
              <a:miter lim="800000"/>
              <a:headEnd/>
              <a:tailEnd/>
            </a:ln>
          </p:spPr>
        </p:pic>
        <p:sp>
          <p:nvSpPr>
            <p:cNvPr id="64" name="Oval 63"/>
            <p:cNvSpPr/>
            <p:nvPr/>
          </p:nvSpPr>
          <p:spPr>
            <a:xfrm>
              <a:off x="655320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cxnSp>
          <p:nvCxnSpPr>
            <p:cNvPr id="65" name="Straight Connector 64"/>
            <p:cNvCxnSpPr/>
            <p:nvPr/>
          </p:nvCxnSpPr>
          <p:spPr>
            <a:xfrm rot="10800000" flipV="1">
              <a:off x="3657600" y="1905000"/>
              <a:ext cx="2362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019800" y="1905000"/>
              <a:ext cx="22860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0800000" flipV="1">
              <a:off x="7239000"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8305800"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flipV="1">
              <a:off x="2590801" y="2819400"/>
              <a:ext cx="10668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3657601" y="2819400"/>
              <a:ext cx="12192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28956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2"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3200400" y="2427288"/>
              <a:ext cx="304800" cy="261937"/>
            </a:xfrm>
            <a:prstGeom prst="rect">
              <a:avLst/>
            </a:prstGeom>
            <a:noFill/>
            <a:ln w="9525">
              <a:noFill/>
              <a:miter lim="800000"/>
              <a:headEnd/>
              <a:tailEnd/>
            </a:ln>
          </p:spPr>
        </p:pic>
        <p:sp>
          <p:nvSpPr>
            <p:cNvPr id="73" name="Oval 72"/>
            <p:cNvSpPr/>
            <p:nvPr/>
          </p:nvSpPr>
          <p:spPr>
            <a:xfrm>
              <a:off x="41910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4" name="Rectangle 73"/>
            <p:cNvSpPr/>
            <p:nvPr/>
          </p:nvSpPr>
          <p:spPr>
            <a:xfrm>
              <a:off x="7543800" y="23622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5"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8458200" y="2427288"/>
              <a:ext cx="304800" cy="261937"/>
            </a:xfrm>
            <a:prstGeom prst="rect">
              <a:avLst/>
            </a:prstGeom>
            <a:noFill/>
            <a:ln w="9525">
              <a:noFill/>
              <a:miter lim="800000"/>
              <a:headEnd/>
              <a:tailEnd/>
            </a:ln>
          </p:spPr>
        </p:pic>
        <p:sp>
          <p:nvSpPr>
            <p:cNvPr id="76" name="Oval 75"/>
            <p:cNvSpPr/>
            <p:nvPr/>
          </p:nvSpPr>
          <p:spPr>
            <a:xfrm>
              <a:off x="883920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77" name="Rectangle 76"/>
            <p:cNvSpPr/>
            <p:nvPr/>
          </p:nvSpPr>
          <p:spPr>
            <a:xfrm>
              <a:off x="6477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78"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7086600" y="3341688"/>
              <a:ext cx="304800" cy="261937"/>
            </a:xfrm>
            <a:prstGeom prst="rect">
              <a:avLst/>
            </a:prstGeom>
            <a:noFill/>
            <a:ln w="9525">
              <a:noFill/>
              <a:miter lim="800000"/>
              <a:headEnd/>
              <a:tailEnd/>
            </a:ln>
          </p:spPr>
        </p:pic>
        <p:sp>
          <p:nvSpPr>
            <p:cNvPr id="79" name="Oval 78"/>
            <p:cNvSpPr/>
            <p:nvPr/>
          </p:nvSpPr>
          <p:spPr>
            <a:xfrm>
              <a:off x="77724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0" name="Rectangle 79"/>
            <p:cNvSpPr/>
            <p:nvPr/>
          </p:nvSpPr>
          <p:spPr>
            <a:xfrm>
              <a:off x="87630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1"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9982200" y="3341688"/>
              <a:ext cx="304800" cy="261937"/>
            </a:xfrm>
            <a:prstGeom prst="rect">
              <a:avLst/>
            </a:prstGeom>
            <a:noFill/>
            <a:ln w="9525">
              <a:noFill/>
              <a:miter lim="800000"/>
              <a:headEnd/>
              <a:tailEnd/>
            </a:ln>
          </p:spPr>
        </p:pic>
        <p:sp>
          <p:nvSpPr>
            <p:cNvPr id="82" name="Rectangle 81"/>
            <p:cNvSpPr/>
            <p:nvPr/>
          </p:nvSpPr>
          <p:spPr>
            <a:xfrm>
              <a:off x="1828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3"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a:off x="1828800" y="3341688"/>
              <a:ext cx="304800" cy="261937"/>
            </a:xfrm>
            <a:prstGeom prst="rect">
              <a:avLst/>
            </a:prstGeom>
            <a:noFill/>
            <a:ln w="9525">
              <a:noFill/>
              <a:miter lim="800000"/>
              <a:headEnd/>
              <a:tailEnd/>
            </a:ln>
          </p:spPr>
        </p:pic>
        <p:sp>
          <p:nvSpPr>
            <p:cNvPr id="84" name="Oval 83"/>
            <p:cNvSpPr/>
            <p:nvPr/>
          </p:nvSpPr>
          <p:spPr>
            <a:xfrm>
              <a:off x="3124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5" name="Rectangle 84"/>
            <p:cNvSpPr/>
            <p:nvPr/>
          </p:nvSpPr>
          <p:spPr>
            <a:xfrm>
              <a:off x="4114800" y="3276600"/>
              <a:ext cx="15240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pic>
          <p:nvPicPr>
            <p:cNvPr id="86" name="Picture 3" descr="\\.host\Shared Folders\Shared with PC\images\Pacman_stuck_minimax.png"/>
            <p:cNvPicPr>
              <a:picLocks noChangeAspect="1" noChangeArrowheads="1"/>
            </p:cNvPicPr>
            <p:nvPr/>
          </p:nvPicPr>
          <p:blipFill>
            <a:blip r:embed="rId4" cstate="print"/>
            <a:srcRect l="38135" t="16438" r="44067" b="58904"/>
            <a:stretch>
              <a:fillRect/>
            </a:stretch>
          </p:blipFill>
          <p:spPr bwMode="auto">
            <a:xfrm flipH="1">
              <a:off x="4724400" y="3341688"/>
              <a:ext cx="304800" cy="261937"/>
            </a:xfrm>
            <a:prstGeom prst="rect">
              <a:avLst/>
            </a:prstGeom>
            <a:noFill/>
            <a:ln w="9525">
              <a:noFill/>
              <a:miter lim="800000"/>
              <a:headEnd/>
              <a:tailEnd/>
            </a:ln>
          </p:spPr>
        </p:pic>
        <p:sp>
          <p:nvSpPr>
            <p:cNvPr id="87" name="Oval 86"/>
            <p:cNvSpPr/>
            <p:nvPr/>
          </p:nvSpPr>
          <p:spPr>
            <a:xfrm>
              <a:off x="541020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88" name="Isosceles Triangle 87"/>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9" name="Isosceles Triangle 88"/>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Isosceles Triangle 89"/>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1" name="TextBox 90"/>
            <p:cNvSpPr txBox="1"/>
            <p:nvPr/>
          </p:nvSpPr>
          <p:spPr>
            <a:xfrm>
              <a:off x="9345975" y="3733800"/>
              <a:ext cx="533400" cy="493926"/>
            </a:xfrm>
            <a:prstGeom prst="rect">
              <a:avLst/>
            </a:prstGeom>
            <a:noFill/>
          </p:spPr>
          <p:txBody>
            <a:bodyPr wrap="square" rtlCol="0">
              <a:spAutoFit/>
            </a:bodyPr>
            <a:lstStyle/>
            <a:p>
              <a:r>
                <a:rPr lang="en-US" dirty="0">
                  <a:latin typeface="Calibri" pitchFamily="34" charset="0"/>
                </a:rPr>
                <a:t>8</a:t>
              </a:r>
            </a:p>
          </p:txBody>
        </p:sp>
        <p:sp>
          <p:nvSpPr>
            <p:cNvPr id="92" name="TextBox 91"/>
            <p:cNvSpPr txBox="1"/>
            <p:nvPr/>
          </p:nvSpPr>
          <p:spPr>
            <a:xfrm>
              <a:off x="2060155" y="5715000"/>
              <a:ext cx="685799" cy="493926"/>
            </a:xfrm>
            <a:prstGeom prst="rect">
              <a:avLst/>
            </a:prstGeom>
            <a:noFill/>
          </p:spPr>
          <p:txBody>
            <a:bodyPr wrap="square" rtlCol="0">
              <a:spAutoFit/>
            </a:bodyPr>
            <a:lstStyle/>
            <a:p>
              <a:r>
                <a:rPr lang="en-US" dirty="0">
                  <a:latin typeface="Calibri" pitchFamily="34" charset="0"/>
                </a:rPr>
                <a:t>2</a:t>
              </a:r>
            </a:p>
          </p:txBody>
        </p:sp>
        <p:sp>
          <p:nvSpPr>
            <p:cNvPr id="93" name="TextBox 92"/>
            <p:cNvSpPr txBox="1"/>
            <p:nvPr/>
          </p:nvSpPr>
          <p:spPr>
            <a:xfrm>
              <a:off x="2644048" y="5715000"/>
              <a:ext cx="762000" cy="493926"/>
            </a:xfrm>
            <a:prstGeom prst="rect">
              <a:avLst/>
            </a:prstGeom>
            <a:noFill/>
          </p:spPr>
          <p:txBody>
            <a:bodyPr wrap="square" rtlCol="0">
              <a:spAutoFit/>
            </a:bodyPr>
            <a:lstStyle/>
            <a:p>
              <a:r>
                <a:rPr lang="en-US" dirty="0">
                  <a:latin typeface="Calibri" pitchFamily="34" charset="0"/>
                </a:rPr>
                <a:t>0</a:t>
              </a:r>
            </a:p>
          </p:txBody>
        </p:sp>
        <p:sp>
          <p:nvSpPr>
            <p:cNvPr id="94" name="TextBox 93"/>
            <p:cNvSpPr txBox="1"/>
            <p:nvPr/>
          </p:nvSpPr>
          <p:spPr>
            <a:xfrm>
              <a:off x="4353499" y="5715000"/>
              <a:ext cx="838200" cy="493926"/>
            </a:xfrm>
            <a:prstGeom prst="rect">
              <a:avLst/>
            </a:prstGeom>
            <a:noFill/>
          </p:spPr>
          <p:txBody>
            <a:bodyPr wrap="square" rtlCol="0">
              <a:spAutoFit/>
            </a:bodyPr>
            <a:lstStyle/>
            <a:p>
              <a:r>
                <a:rPr lang="en-US" dirty="0">
                  <a:latin typeface="Calibri" pitchFamily="34" charset="0"/>
                </a:rPr>
                <a:t>2</a:t>
              </a:r>
            </a:p>
          </p:txBody>
        </p:sp>
        <p:sp>
          <p:nvSpPr>
            <p:cNvPr id="95" name="TextBox 94"/>
            <p:cNvSpPr txBox="1"/>
            <p:nvPr/>
          </p:nvSpPr>
          <p:spPr>
            <a:xfrm>
              <a:off x="4987887" y="5715000"/>
              <a:ext cx="762000" cy="493926"/>
            </a:xfrm>
            <a:prstGeom prst="rect">
              <a:avLst/>
            </a:prstGeom>
            <a:noFill/>
          </p:spPr>
          <p:txBody>
            <a:bodyPr wrap="square" rtlCol="0">
              <a:spAutoFit/>
            </a:bodyPr>
            <a:lstStyle/>
            <a:p>
              <a:r>
                <a:rPr lang="en-US" dirty="0">
                  <a:latin typeface="Calibri" pitchFamily="34" charset="0"/>
                </a:rPr>
                <a:t>6</a:t>
              </a:r>
            </a:p>
          </p:txBody>
        </p:sp>
        <p:sp>
          <p:nvSpPr>
            <p:cNvPr id="96" name="TextBox 95"/>
            <p:cNvSpPr txBox="1"/>
            <p:nvPr/>
          </p:nvSpPr>
          <p:spPr>
            <a:xfrm>
              <a:off x="6697338" y="5715000"/>
              <a:ext cx="838200" cy="493926"/>
            </a:xfrm>
            <a:prstGeom prst="rect">
              <a:avLst/>
            </a:prstGeom>
            <a:noFill/>
          </p:spPr>
          <p:txBody>
            <a:bodyPr wrap="square" rtlCol="0">
              <a:spAutoFit/>
            </a:bodyPr>
            <a:lstStyle/>
            <a:p>
              <a:r>
                <a:rPr lang="en-US" dirty="0">
                  <a:latin typeface="Calibri" pitchFamily="34" charset="0"/>
                </a:rPr>
                <a:t>4</a:t>
              </a:r>
            </a:p>
          </p:txBody>
        </p:sp>
        <p:sp>
          <p:nvSpPr>
            <p:cNvPr id="97" name="TextBox 96"/>
            <p:cNvSpPr txBox="1"/>
            <p:nvPr/>
          </p:nvSpPr>
          <p:spPr>
            <a:xfrm>
              <a:off x="7391401" y="5715000"/>
              <a:ext cx="762000" cy="493926"/>
            </a:xfrm>
            <a:prstGeom prst="rect">
              <a:avLst/>
            </a:prstGeom>
            <a:noFill/>
          </p:spPr>
          <p:txBody>
            <a:bodyPr wrap="square" rtlCol="0">
              <a:spAutoFit/>
            </a:bodyPr>
            <a:lstStyle/>
            <a:p>
              <a:r>
                <a:rPr lang="en-US" dirty="0">
                  <a:latin typeface="Calibri" pitchFamily="34" charset="0"/>
                </a:rPr>
                <a:t>6</a:t>
              </a:r>
            </a:p>
          </p:txBody>
        </p:sp>
        <p:sp>
          <p:nvSpPr>
            <p:cNvPr id="98" name="TextBox 97"/>
            <p:cNvSpPr txBox="1"/>
            <p:nvPr/>
          </p:nvSpPr>
          <p:spPr>
            <a:xfrm>
              <a:off x="3581400" y="5715000"/>
              <a:ext cx="762000" cy="493926"/>
            </a:xfrm>
            <a:prstGeom prst="rect">
              <a:avLst/>
            </a:prstGeom>
            <a:noFill/>
          </p:spPr>
          <p:txBody>
            <a:bodyPr wrap="square" rtlCol="0">
              <a:spAutoFit/>
            </a:bodyPr>
            <a:lstStyle/>
            <a:p>
              <a:r>
                <a:rPr lang="en-US" dirty="0">
                  <a:latin typeface="Calibri" pitchFamily="34" charset="0"/>
                </a:rPr>
                <a:t>…</a:t>
              </a:r>
            </a:p>
          </p:txBody>
        </p:sp>
        <p:sp>
          <p:nvSpPr>
            <p:cNvPr id="99" name="TextBox 98"/>
            <p:cNvSpPr txBox="1"/>
            <p:nvPr/>
          </p:nvSpPr>
          <p:spPr>
            <a:xfrm>
              <a:off x="5867400" y="5715000"/>
              <a:ext cx="762000" cy="493926"/>
            </a:xfrm>
            <a:prstGeom prst="rect">
              <a:avLst/>
            </a:prstGeom>
            <a:noFill/>
          </p:spPr>
          <p:txBody>
            <a:bodyPr wrap="square" rtlCol="0">
              <a:spAutoFit/>
            </a:bodyPr>
            <a:lstStyle/>
            <a:p>
              <a:r>
                <a:rPr lang="en-US" dirty="0">
                  <a:latin typeface="Calibri" pitchFamily="34" charset="0"/>
                </a:rPr>
                <a:t>…</a:t>
              </a:r>
            </a:p>
          </p:txBody>
        </p:sp>
      </p:grpSp>
      <p:sp>
        <p:nvSpPr>
          <p:cNvPr id="101" name="TextBox 100"/>
          <p:cNvSpPr txBox="1"/>
          <p:nvPr/>
        </p:nvSpPr>
        <p:spPr>
          <a:xfrm>
            <a:off x="9220200" y="5634335"/>
            <a:ext cx="2819400" cy="461665"/>
          </a:xfrm>
          <a:prstGeom prst="rect">
            <a:avLst/>
          </a:prstGeom>
          <a:noFill/>
        </p:spPr>
        <p:txBody>
          <a:bodyPr wrap="square" rtlCol="0">
            <a:spAutoFit/>
          </a:bodyPr>
          <a:lstStyle/>
          <a:p>
            <a:r>
              <a:rPr lang="en-US" sz="2400" dirty="0">
                <a:latin typeface="Calibri" pitchFamily="34" charset="0"/>
              </a:rPr>
              <a:t>Terminal States:</a:t>
            </a:r>
          </a:p>
        </p:txBody>
      </p:sp>
      <p:pic>
        <p:nvPicPr>
          <p:cNvPr id="112" name="Picture 111" descr="TP_tmp.png"/>
          <p:cNvPicPr>
            <a:picLocks noChangeAspect="1"/>
          </p:cNvPicPr>
          <p:nvPr>
            <p:custDataLst>
              <p:tags r:id="rId1"/>
            </p:custDataLst>
          </p:nvPr>
        </p:nvPicPr>
        <p:blipFill>
          <a:blip r:embed="rId5" cstate="print"/>
          <a:stretch>
            <a:fillRect/>
          </a:stretch>
        </p:blipFill>
        <p:spPr bwMode="auto">
          <a:xfrm>
            <a:off x="8610851" y="1981203"/>
            <a:ext cx="2717279" cy="457197"/>
          </a:xfrm>
          <a:prstGeom prst="rect">
            <a:avLst/>
          </a:prstGeom>
          <a:noFill/>
          <a:ln/>
          <a:effectLst/>
        </p:spPr>
      </p:pic>
      <p:pic>
        <p:nvPicPr>
          <p:cNvPr id="109" name="Picture 108" descr="TP_tmp.png"/>
          <p:cNvPicPr>
            <a:picLocks noChangeAspect="1"/>
          </p:cNvPicPr>
          <p:nvPr>
            <p:custDataLst>
              <p:tags r:id="rId2"/>
            </p:custDataLst>
          </p:nvPr>
        </p:nvPicPr>
        <p:blipFill>
          <a:blip r:embed="rId6" cstate="print"/>
          <a:stretch>
            <a:fillRect/>
          </a:stretch>
        </p:blipFill>
        <p:spPr bwMode="auto">
          <a:xfrm>
            <a:off x="9448800" y="6172200"/>
            <a:ext cx="1574284" cy="278890"/>
          </a:xfrm>
          <a:prstGeom prst="rect">
            <a:avLst/>
          </a:prstGeom>
          <a:noFill/>
          <a:ln/>
          <a:effectLst/>
        </p:spPr>
      </p:pic>
      <p:sp>
        <p:nvSpPr>
          <p:cNvPr id="110" name="Right Arrow 109"/>
          <p:cNvSpPr/>
          <p:nvPr/>
        </p:nvSpPr>
        <p:spPr>
          <a:xfrm rot="9900000">
            <a:off x="8860469" y="2647461"/>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ight Arrow 110"/>
          <p:cNvSpPr/>
          <p:nvPr/>
        </p:nvSpPr>
        <p:spPr>
          <a:xfrm rot="14100089">
            <a:off x="8965176" y="4791553"/>
            <a:ext cx="1066800" cy="304800"/>
          </a:xfrm>
          <a:prstGeom prst="rightArrow">
            <a:avLst/>
          </a:prstGeom>
          <a:solidFill>
            <a:srgbClr val="BEE395"/>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p:cNvSpPr txBox="1"/>
          <p:nvPr/>
        </p:nvSpPr>
        <p:spPr>
          <a:xfrm>
            <a:off x="457200" y="1389184"/>
            <a:ext cx="2667000" cy="1569660"/>
          </a:xfrm>
          <a:prstGeom prst="rect">
            <a:avLst/>
          </a:prstGeom>
          <a:noFill/>
        </p:spPr>
        <p:txBody>
          <a:bodyPr wrap="square" rtlCol="0">
            <a:spAutoFit/>
          </a:bodyPr>
          <a:lstStyle/>
          <a:p>
            <a:pPr algn="ctr"/>
            <a:r>
              <a:rPr lang="en-US" sz="2400" dirty="0">
                <a:latin typeface="Calibri" pitchFamily="34" charset="0"/>
              </a:rPr>
              <a:t>Value of a state: The best achievable outcome (utility) from that state</a:t>
            </a:r>
          </a:p>
        </p:txBody>
      </p:sp>
      <p:sp>
        <p:nvSpPr>
          <p:cNvPr id="114" name="Rounded Rectangle 113"/>
          <p:cNvSpPr/>
          <p:nvPr/>
        </p:nvSpPr>
        <p:spPr>
          <a:xfrm>
            <a:off x="304800" y="1295400"/>
            <a:ext cx="2971800" cy="17526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1" grpId="0"/>
      <p:bldP spid="110" grpId="0" animBg="1"/>
      <p:bldP spid="111" grpId="0" animBg="1"/>
      <p:bldP spid="113" grpId="0"/>
      <p:bldP spid="1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Game Trees</a:t>
            </a:r>
          </a:p>
        </p:txBody>
      </p:sp>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a:off x="1828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41148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6477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9050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37" name="TextBox 36"/>
          <p:cNvSpPr txBox="1"/>
          <p:nvPr/>
        </p:nvSpPr>
        <p:spPr>
          <a:xfrm>
            <a:off x="2743200" y="5715000"/>
            <a:ext cx="762000" cy="461665"/>
          </a:xfrm>
          <a:prstGeom prst="rect">
            <a:avLst/>
          </a:prstGeom>
          <a:noFill/>
        </p:spPr>
        <p:txBody>
          <a:bodyPr wrap="square" rtlCol="0">
            <a:spAutoFit/>
          </a:bodyPr>
          <a:lstStyle/>
          <a:p>
            <a:r>
              <a:rPr lang="en-US" sz="2400" dirty="0">
                <a:latin typeface="Calibri" pitchFamily="34" charset="0"/>
              </a:rPr>
              <a:t>-8</a:t>
            </a:r>
          </a:p>
        </p:txBody>
      </p:sp>
      <p:sp>
        <p:nvSpPr>
          <p:cNvPr id="38" name="TextBox 37"/>
          <p:cNvSpPr txBox="1"/>
          <p:nvPr/>
        </p:nvSpPr>
        <p:spPr>
          <a:xfrm>
            <a:off x="4191000" y="5715000"/>
            <a:ext cx="838200" cy="461665"/>
          </a:xfrm>
          <a:prstGeom prst="rect">
            <a:avLst/>
          </a:prstGeom>
          <a:noFill/>
        </p:spPr>
        <p:txBody>
          <a:bodyPr wrap="square" rtlCol="0">
            <a:spAutoFit/>
          </a:bodyPr>
          <a:lstStyle/>
          <a:p>
            <a:r>
              <a:rPr lang="en-US" sz="2400" dirty="0">
                <a:latin typeface="Calibri" pitchFamily="34" charset="0"/>
              </a:rPr>
              <a:t>-18</a:t>
            </a:r>
          </a:p>
        </p:txBody>
      </p:sp>
      <p:sp>
        <p:nvSpPr>
          <p:cNvPr id="39" name="TextBox 38"/>
          <p:cNvSpPr txBox="1"/>
          <p:nvPr/>
        </p:nvSpPr>
        <p:spPr>
          <a:xfrm>
            <a:off x="5029200" y="5715000"/>
            <a:ext cx="762000" cy="461665"/>
          </a:xfrm>
          <a:prstGeom prst="rect">
            <a:avLst/>
          </a:prstGeom>
          <a:noFill/>
        </p:spPr>
        <p:txBody>
          <a:bodyPr wrap="square" rtlCol="0">
            <a:spAutoFit/>
          </a:bodyPr>
          <a:lstStyle/>
          <a:p>
            <a:r>
              <a:rPr lang="en-US" sz="2400" dirty="0">
                <a:latin typeface="Calibri" pitchFamily="34" charset="0"/>
              </a:rPr>
              <a:t>-5</a:t>
            </a:r>
          </a:p>
        </p:txBody>
      </p:sp>
      <p:sp>
        <p:nvSpPr>
          <p:cNvPr id="40" name="TextBox 39"/>
          <p:cNvSpPr txBox="1"/>
          <p:nvPr/>
        </p:nvSpPr>
        <p:spPr>
          <a:xfrm>
            <a:off x="6553200" y="5715000"/>
            <a:ext cx="838200" cy="461665"/>
          </a:xfrm>
          <a:prstGeom prst="rect">
            <a:avLst/>
          </a:prstGeom>
          <a:noFill/>
        </p:spPr>
        <p:txBody>
          <a:bodyPr wrap="square" rtlCol="0">
            <a:spAutoFit/>
          </a:bodyPr>
          <a:lstStyle/>
          <a:p>
            <a:r>
              <a:rPr lang="en-US" sz="2400" dirty="0">
                <a:latin typeface="Calibri" pitchFamily="34" charset="0"/>
              </a:rPr>
              <a:t>-10</a:t>
            </a:r>
          </a:p>
        </p:txBody>
      </p:sp>
      <p:sp>
        <p:nvSpPr>
          <p:cNvPr id="41" name="TextBox 40"/>
          <p:cNvSpPr txBox="1"/>
          <p:nvPr/>
        </p:nvSpPr>
        <p:spPr>
          <a:xfrm>
            <a:off x="7391400" y="5715000"/>
            <a:ext cx="762000" cy="461665"/>
          </a:xfrm>
          <a:prstGeom prst="rect">
            <a:avLst/>
          </a:prstGeom>
          <a:noFill/>
        </p:spPr>
        <p:txBody>
          <a:bodyPr wrap="square" rtlCol="0">
            <a:spAutoFit/>
          </a:bodyPr>
          <a:lstStyle/>
          <a:p>
            <a:r>
              <a:rPr lang="en-US" sz="2400" dirty="0">
                <a:latin typeface="Calibri" pitchFamily="34" charset="0"/>
              </a:rPr>
              <a:t>+4</a:t>
            </a:r>
          </a:p>
        </p:txBody>
      </p:sp>
      <p:sp>
        <p:nvSpPr>
          <p:cNvPr id="42" name="TextBox 41"/>
          <p:cNvSpPr txBox="1"/>
          <p:nvPr/>
        </p:nvSpPr>
        <p:spPr>
          <a:xfrm>
            <a:off x="3581400" y="5715000"/>
            <a:ext cx="762000" cy="461665"/>
          </a:xfrm>
          <a:prstGeom prst="rect">
            <a:avLst/>
          </a:prstGeom>
          <a:noFill/>
        </p:spPr>
        <p:txBody>
          <a:bodyPr wrap="square" rtlCol="0">
            <a:spAutoFit/>
          </a:bodyPr>
          <a:lstStyle/>
          <a:p>
            <a:r>
              <a:rPr lang="en-US" sz="2400" dirty="0">
                <a:latin typeface="Calibri" pitchFamily="34" charset="0"/>
              </a:rPr>
              <a:t>…</a:t>
            </a:r>
          </a:p>
        </p:txBody>
      </p:sp>
      <p:sp>
        <p:nvSpPr>
          <p:cNvPr id="43" name="TextBox 42"/>
          <p:cNvSpPr txBox="1"/>
          <p:nvPr/>
        </p:nvSpPr>
        <p:spPr>
          <a:xfrm>
            <a:off x="5867400" y="5715000"/>
            <a:ext cx="762000" cy="461665"/>
          </a:xfrm>
          <a:prstGeom prst="rect">
            <a:avLst/>
          </a:prstGeom>
          <a:noFill/>
        </p:spPr>
        <p:txBody>
          <a:bodyPr wrap="square" rtlCol="0">
            <a:spAutoFit/>
          </a:bodyPr>
          <a:lstStyle/>
          <a:p>
            <a:r>
              <a:rPr lang="en-US" sz="2400" dirty="0">
                <a:latin typeface="Calibri" pitchFamily="34" charset="0"/>
              </a:rPr>
              <a:t>…</a:t>
            </a:r>
          </a:p>
        </p:txBody>
      </p:sp>
      <p:pic>
        <p:nvPicPr>
          <p:cNvPr id="41986" name="Picture 2"/>
          <p:cNvPicPr>
            <a:picLocks noChangeAspect="1" noChangeArrowheads="1"/>
          </p:cNvPicPr>
          <p:nvPr/>
        </p:nvPicPr>
        <p:blipFill>
          <a:blip r:embed="rId3"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3"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3"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3"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3"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3"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2"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3" cstate="print"/>
          <a:srcRect/>
          <a:stretch>
            <a:fillRect/>
          </a:stretch>
        </p:blipFill>
        <p:spPr bwMode="auto">
          <a:xfrm>
            <a:off x="10073573" y="3329355"/>
            <a:ext cx="289627" cy="273537"/>
          </a:xfrm>
          <a:prstGeom prst="rect">
            <a:avLst/>
          </a:prstGeom>
          <a:noFill/>
          <a:ln w="9525">
            <a:noFill/>
            <a:miter lim="800000"/>
            <a:headEnd/>
            <a:tailEnd/>
          </a:ln>
        </p:spPr>
      </p:pic>
      <p:sp>
        <p:nvSpPr>
          <p:cNvPr id="74" name="Isosceles Triangle 73"/>
          <p:cNvSpPr/>
          <p:nvPr/>
        </p:nvSpPr>
        <p:spPr>
          <a:xfrm>
            <a:off x="8763000" y="3886200"/>
            <a:ext cx="1524000" cy="1752600"/>
          </a:xfrm>
          <a:prstGeom prst="triangle">
            <a:avLst/>
          </a:prstGeom>
          <a:solidFill>
            <a:srgbClr val="CCE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8839200" y="5715000"/>
            <a:ext cx="685800" cy="461665"/>
          </a:xfrm>
          <a:prstGeom prst="rect">
            <a:avLst/>
          </a:prstGeom>
          <a:noFill/>
        </p:spPr>
        <p:txBody>
          <a:bodyPr wrap="square" rtlCol="0">
            <a:spAutoFit/>
          </a:bodyPr>
          <a:lstStyle/>
          <a:p>
            <a:r>
              <a:rPr lang="en-US" sz="2400" dirty="0">
                <a:latin typeface="Calibri" pitchFamily="34" charset="0"/>
              </a:rPr>
              <a:t>-20</a:t>
            </a:r>
          </a:p>
        </p:txBody>
      </p:sp>
      <p:sp>
        <p:nvSpPr>
          <p:cNvPr id="76" name="TextBox 75"/>
          <p:cNvSpPr txBox="1"/>
          <p:nvPr/>
        </p:nvSpPr>
        <p:spPr>
          <a:xfrm>
            <a:off x="9677400" y="5715000"/>
            <a:ext cx="762000" cy="461665"/>
          </a:xfrm>
          <a:prstGeom prst="rect">
            <a:avLst/>
          </a:prstGeom>
          <a:noFill/>
        </p:spPr>
        <p:txBody>
          <a:bodyPr wrap="square" rtlCol="0">
            <a:spAutoFit/>
          </a:bodyPr>
          <a:lstStyle/>
          <a:p>
            <a:r>
              <a:rPr lang="en-US" sz="2400" dirty="0">
                <a:latin typeface="Calibri" pitchFamily="34" charset="0"/>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p:bldP spid="37" grpId="0"/>
      <p:bldP spid="38" grpId="0"/>
      <p:bldP spid="39" grpId="0"/>
      <p:bldP spid="40" grpId="0"/>
      <p:bldP spid="41" grpId="0"/>
      <p:bldP spid="42" grpId="0"/>
      <p:bldP spid="43" grpId="0"/>
      <p:bldP spid="50" grpId="0" animBg="1"/>
      <p:bldP spid="52" grpId="0" animBg="1"/>
      <p:bldP spid="54" grpId="0" animBg="1"/>
      <p:bldP spid="56" grpId="0" animBg="1"/>
      <p:bldP spid="58" grpId="0" animBg="1"/>
      <p:bldP spid="60" grpId="0" animBg="1"/>
      <p:bldP spid="62" grpId="0" animBg="1"/>
      <p:bldP spid="64" grpId="0" animBg="1"/>
      <p:bldP spid="66" grpId="0" animBg="1"/>
      <p:bldP spid="68" grpId="0" animBg="1"/>
      <p:bldP spid="70" grpId="0" animBg="1"/>
      <p:bldP spid="72" grpId="0" animBg="1"/>
      <p:bldP spid="74" grpId="0" animBg="1"/>
      <p:bldP spid="75" grpId="0"/>
      <p:bldP spid="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Minimax</a:t>
            </a:r>
            <a:r>
              <a:rPr lang="en-US" dirty="0"/>
              <a:t> Values</a:t>
            </a:r>
          </a:p>
        </p:txBody>
      </p:sp>
      <p:grpSp>
        <p:nvGrpSpPr>
          <p:cNvPr id="81" name="Group 80"/>
          <p:cNvGrpSpPr/>
          <p:nvPr/>
        </p:nvGrpSpPr>
        <p:grpSpPr>
          <a:xfrm>
            <a:off x="2743200" y="3124200"/>
            <a:ext cx="6781800" cy="2230830"/>
            <a:chOff x="1676400" y="1447800"/>
            <a:chExt cx="8763000" cy="2882533"/>
          </a:xfrm>
        </p:grpSpPr>
        <p:sp>
          <p:nvSpPr>
            <p:cNvPr id="6" name="Rectangle 5"/>
            <p:cNvSpPr/>
            <p:nvPr/>
          </p:nvSpPr>
          <p:spPr>
            <a:xfrm>
              <a:off x="5105400" y="14478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5410200" y="1524000"/>
              <a:ext cx="304800" cy="261937"/>
            </a:xfrm>
            <a:prstGeom prst="rect">
              <a:avLst/>
            </a:prstGeom>
            <a:noFill/>
            <a:ln w="9525">
              <a:noFill/>
              <a:miter lim="800000"/>
              <a:headEnd/>
              <a:tailEnd/>
            </a:ln>
          </p:spPr>
        </p:pic>
        <p:sp>
          <p:nvSpPr>
            <p:cNvPr id="8" name="Oval 7"/>
            <p:cNvSpPr/>
            <p:nvPr/>
          </p:nvSpPr>
          <p:spPr>
            <a:xfrm>
              <a:off x="6127260" y="16002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p:cNvCxnSpPr/>
            <p:nvPr/>
          </p:nvCxnSpPr>
          <p:spPr>
            <a:xfrm rot="10800000" flipV="1">
              <a:off x="3657600" y="1905000"/>
              <a:ext cx="23622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1905000"/>
              <a:ext cx="2286000" cy="381000"/>
            </a:xfrm>
            <a:prstGeom prst="line">
              <a:avLst/>
            </a:prstGeom>
            <a:ln w="285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flipV="1">
              <a:off x="7239000"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305800"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flipV="1">
              <a:off x="2590801" y="2819400"/>
              <a:ext cx="10668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1" y="2819400"/>
              <a:ext cx="1219200" cy="381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1986" name="Picture 2"/>
            <p:cNvPicPr>
              <a:picLocks noChangeAspect="1" noChangeArrowheads="1"/>
            </p:cNvPicPr>
            <p:nvPr/>
          </p:nvPicPr>
          <p:blipFill>
            <a:blip r:embed="rId6" cstate="print"/>
            <a:srcRect/>
            <a:stretch>
              <a:fillRect/>
            </a:stretch>
          </p:blipFill>
          <p:spPr bwMode="auto">
            <a:xfrm>
              <a:off x="6324600" y="1500555"/>
              <a:ext cx="289627" cy="273537"/>
            </a:xfrm>
            <a:prstGeom prst="rect">
              <a:avLst/>
            </a:prstGeom>
            <a:noFill/>
            <a:ln w="9525">
              <a:noFill/>
              <a:miter lim="800000"/>
              <a:headEnd/>
              <a:tailEnd/>
            </a:ln>
          </p:spPr>
        </p:pic>
        <p:sp>
          <p:nvSpPr>
            <p:cNvPr id="50" name="Rectangle 49"/>
            <p:cNvSpPr/>
            <p:nvPr/>
          </p:nvSpPr>
          <p:spPr>
            <a:xfrm>
              <a:off x="27432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2774460" y="2422770"/>
              <a:ext cx="304800" cy="261937"/>
            </a:xfrm>
            <a:prstGeom prst="rect">
              <a:avLst/>
            </a:prstGeom>
            <a:noFill/>
            <a:ln w="9525">
              <a:noFill/>
              <a:miter lim="800000"/>
              <a:headEnd/>
              <a:tailEnd/>
            </a:ln>
          </p:spPr>
        </p:pic>
        <p:sp>
          <p:nvSpPr>
            <p:cNvPr id="52" name="Oval 51"/>
            <p:cNvSpPr/>
            <p:nvPr/>
          </p:nvSpPr>
          <p:spPr>
            <a:xfrm>
              <a:off x="37650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3" name="Picture 2"/>
            <p:cNvPicPr>
              <a:picLocks noChangeAspect="1" noChangeArrowheads="1"/>
            </p:cNvPicPr>
            <p:nvPr/>
          </p:nvPicPr>
          <p:blipFill>
            <a:blip r:embed="rId6" cstate="print"/>
            <a:srcRect/>
            <a:stretch>
              <a:fillRect/>
            </a:stretch>
          </p:blipFill>
          <p:spPr bwMode="auto">
            <a:xfrm>
              <a:off x="3962400" y="2414955"/>
              <a:ext cx="289627" cy="273537"/>
            </a:xfrm>
            <a:prstGeom prst="rect">
              <a:avLst/>
            </a:prstGeom>
            <a:noFill/>
            <a:ln w="9525">
              <a:noFill/>
              <a:miter lim="800000"/>
              <a:headEnd/>
              <a:tailEnd/>
            </a:ln>
          </p:spPr>
        </p:pic>
        <p:sp>
          <p:nvSpPr>
            <p:cNvPr id="54" name="Rectangle 53"/>
            <p:cNvSpPr/>
            <p:nvPr/>
          </p:nvSpPr>
          <p:spPr>
            <a:xfrm>
              <a:off x="7391400" y="2362200"/>
              <a:ext cx="1828800" cy="381000"/>
            </a:xfrm>
            <a:prstGeom prst="rect">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8001000" y="2438400"/>
              <a:ext cx="304800" cy="261937"/>
            </a:xfrm>
            <a:prstGeom prst="rect">
              <a:avLst/>
            </a:prstGeom>
            <a:noFill/>
            <a:ln w="9525">
              <a:noFill/>
              <a:miter lim="800000"/>
              <a:headEnd/>
              <a:tailEnd/>
            </a:ln>
          </p:spPr>
        </p:pic>
        <p:sp>
          <p:nvSpPr>
            <p:cNvPr id="56" name="Oval 55"/>
            <p:cNvSpPr/>
            <p:nvPr/>
          </p:nvSpPr>
          <p:spPr>
            <a:xfrm>
              <a:off x="8413260" y="25146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7" name="Picture 2"/>
            <p:cNvPicPr>
              <a:picLocks noChangeAspect="1" noChangeArrowheads="1"/>
            </p:cNvPicPr>
            <p:nvPr/>
          </p:nvPicPr>
          <p:blipFill>
            <a:blip r:embed="rId6" cstate="print"/>
            <a:srcRect/>
            <a:stretch>
              <a:fillRect/>
            </a:stretch>
          </p:blipFill>
          <p:spPr bwMode="auto">
            <a:xfrm>
              <a:off x="8610600" y="2414955"/>
              <a:ext cx="289627" cy="273537"/>
            </a:xfrm>
            <a:prstGeom prst="rect">
              <a:avLst/>
            </a:prstGeom>
            <a:noFill/>
            <a:ln w="9525">
              <a:noFill/>
              <a:miter lim="800000"/>
              <a:headEnd/>
              <a:tailEnd/>
            </a:ln>
          </p:spPr>
        </p:pic>
        <p:sp>
          <p:nvSpPr>
            <p:cNvPr id="58" name="Rectangle 57"/>
            <p:cNvSpPr/>
            <p:nvPr/>
          </p:nvSpPr>
          <p:spPr>
            <a:xfrm>
              <a:off x="1676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1707660" y="3337170"/>
              <a:ext cx="304800" cy="261937"/>
            </a:xfrm>
            <a:prstGeom prst="rect">
              <a:avLst/>
            </a:prstGeom>
            <a:noFill/>
            <a:ln w="9525">
              <a:noFill/>
              <a:miter lim="800000"/>
              <a:headEnd/>
              <a:tailEnd/>
            </a:ln>
          </p:spPr>
        </p:pic>
        <p:sp>
          <p:nvSpPr>
            <p:cNvPr id="60" name="Oval 59"/>
            <p:cNvSpPr/>
            <p:nvPr/>
          </p:nvSpPr>
          <p:spPr>
            <a:xfrm>
              <a:off x="2698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 name="Picture 2"/>
            <p:cNvPicPr>
              <a:picLocks noChangeAspect="1" noChangeArrowheads="1"/>
            </p:cNvPicPr>
            <p:nvPr/>
          </p:nvPicPr>
          <p:blipFill>
            <a:blip r:embed="rId6" cstate="print"/>
            <a:srcRect/>
            <a:stretch>
              <a:fillRect/>
            </a:stretch>
          </p:blipFill>
          <p:spPr bwMode="auto">
            <a:xfrm>
              <a:off x="2590800" y="3329355"/>
              <a:ext cx="289627" cy="273537"/>
            </a:xfrm>
            <a:prstGeom prst="rect">
              <a:avLst/>
            </a:prstGeom>
            <a:noFill/>
            <a:ln w="9525">
              <a:noFill/>
              <a:miter lim="800000"/>
              <a:headEnd/>
              <a:tailEnd/>
            </a:ln>
          </p:spPr>
        </p:pic>
        <p:sp>
          <p:nvSpPr>
            <p:cNvPr id="62" name="Rectangle 61"/>
            <p:cNvSpPr/>
            <p:nvPr/>
          </p:nvSpPr>
          <p:spPr>
            <a:xfrm>
              <a:off x="39624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3"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a:off x="3993660" y="3337170"/>
              <a:ext cx="304800" cy="261937"/>
            </a:xfrm>
            <a:prstGeom prst="rect">
              <a:avLst/>
            </a:prstGeom>
            <a:noFill/>
            <a:ln w="9525">
              <a:noFill/>
              <a:miter lim="800000"/>
              <a:headEnd/>
              <a:tailEnd/>
            </a:ln>
          </p:spPr>
        </p:pic>
        <p:sp>
          <p:nvSpPr>
            <p:cNvPr id="64" name="Oval 63"/>
            <p:cNvSpPr/>
            <p:nvPr/>
          </p:nvSpPr>
          <p:spPr>
            <a:xfrm>
              <a:off x="49842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5" name="Picture 2"/>
            <p:cNvPicPr>
              <a:picLocks noChangeAspect="1" noChangeArrowheads="1"/>
            </p:cNvPicPr>
            <p:nvPr/>
          </p:nvPicPr>
          <p:blipFill>
            <a:blip r:embed="rId6" cstate="print"/>
            <a:srcRect/>
            <a:stretch>
              <a:fillRect/>
            </a:stretch>
          </p:blipFill>
          <p:spPr bwMode="auto">
            <a:xfrm>
              <a:off x="5425373" y="3329355"/>
              <a:ext cx="289627" cy="273537"/>
            </a:xfrm>
            <a:prstGeom prst="rect">
              <a:avLst/>
            </a:prstGeom>
            <a:noFill/>
            <a:ln w="9525">
              <a:noFill/>
              <a:miter lim="800000"/>
              <a:headEnd/>
              <a:tailEnd/>
            </a:ln>
          </p:spPr>
        </p:pic>
        <p:sp>
          <p:nvSpPr>
            <p:cNvPr id="66" name="Rectangle 65"/>
            <p:cNvSpPr/>
            <p:nvPr/>
          </p:nvSpPr>
          <p:spPr>
            <a:xfrm>
              <a:off x="6324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7"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6934200" y="3352800"/>
              <a:ext cx="304800" cy="261937"/>
            </a:xfrm>
            <a:prstGeom prst="rect">
              <a:avLst/>
            </a:prstGeom>
            <a:noFill/>
            <a:ln w="9525">
              <a:noFill/>
              <a:miter lim="800000"/>
              <a:headEnd/>
              <a:tailEnd/>
            </a:ln>
          </p:spPr>
        </p:pic>
        <p:sp>
          <p:nvSpPr>
            <p:cNvPr id="68" name="Oval 67"/>
            <p:cNvSpPr/>
            <p:nvPr/>
          </p:nvSpPr>
          <p:spPr>
            <a:xfrm>
              <a:off x="7346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9" name="Picture 2"/>
            <p:cNvPicPr>
              <a:picLocks noChangeAspect="1" noChangeArrowheads="1"/>
            </p:cNvPicPr>
            <p:nvPr/>
          </p:nvPicPr>
          <p:blipFill>
            <a:blip r:embed="rId6" cstate="print"/>
            <a:srcRect/>
            <a:stretch>
              <a:fillRect/>
            </a:stretch>
          </p:blipFill>
          <p:spPr bwMode="auto">
            <a:xfrm>
              <a:off x="7239000" y="3329355"/>
              <a:ext cx="289627" cy="273537"/>
            </a:xfrm>
            <a:prstGeom prst="rect">
              <a:avLst/>
            </a:prstGeom>
            <a:noFill/>
            <a:ln w="9525">
              <a:noFill/>
              <a:miter lim="800000"/>
              <a:headEnd/>
              <a:tailEnd/>
            </a:ln>
          </p:spPr>
        </p:pic>
        <p:sp>
          <p:nvSpPr>
            <p:cNvPr id="70" name="Rectangle 69"/>
            <p:cNvSpPr/>
            <p:nvPr/>
          </p:nvSpPr>
          <p:spPr>
            <a:xfrm>
              <a:off x="8610600" y="3276600"/>
              <a:ext cx="1828800" cy="381000"/>
            </a:xfrm>
            <a:prstGeom prst="rect">
              <a:avLst/>
            </a:prstGeom>
            <a:solidFill>
              <a:schemeClr val="tx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 name="Picture 3" descr="\\.host\Shared Folders\Shared with PC\images\Pacman_stuck_minimax.png"/>
            <p:cNvPicPr>
              <a:picLocks noChangeAspect="1" noChangeArrowheads="1"/>
            </p:cNvPicPr>
            <p:nvPr/>
          </p:nvPicPr>
          <p:blipFill>
            <a:blip r:embed="rId5" cstate="print"/>
            <a:srcRect l="38135" t="16438" r="44067" b="58904"/>
            <a:stretch>
              <a:fillRect/>
            </a:stretch>
          </p:blipFill>
          <p:spPr bwMode="auto">
            <a:xfrm flipH="1">
              <a:off x="9220200" y="3352800"/>
              <a:ext cx="304800" cy="261937"/>
            </a:xfrm>
            <a:prstGeom prst="rect">
              <a:avLst/>
            </a:prstGeom>
            <a:noFill/>
            <a:ln w="9525">
              <a:noFill/>
              <a:miter lim="800000"/>
              <a:headEnd/>
              <a:tailEnd/>
            </a:ln>
          </p:spPr>
        </p:pic>
        <p:sp>
          <p:nvSpPr>
            <p:cNvPr id="72" name="Oval 71"/>
            <p:cNvSpPr/>
            <p:nvPr/>
          </p:nvSpPr>
          <p:spPr>
            <a:xfrm>
              <a:off x="9632460" y="3429000"/>
              <a:ext cx="76200" cy="76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3" name="Picture 2"/>
            <p:cNvPicPr>
              <a:picLocks noChangeAspect="1" noChangeArrowheads="1"/>
            </p:cNvPicPr>
            <p:nvPr/>
          </p:nvPicPr>
          <p:blipFill>
            <a:blip r:embed="rId6" cstate="print"/>
            <a:srcRect/>
            <a:stretch>
              <a:fillRect/>
            </a:stretch>
          </p:blipFill>
          <p:spPr bwMode="auto">
            <a:xfrm>
              <a:off x="10073573" y="3329355"/>
              <a:ext cx="289627" cy="273537"/>
            </a:xfrm>
            <a:prstGeom prst="rect">
              <a:avLst/>
            </a:prstGeom>
            <a:noFill/>
            <a:ln w="9525">
              <a:noFill/>
              <a:miter lim="800000"/>
              <a:headEnd/>
              <a:tailEnd/>
            </a:ln>
          </p:spPr>
        </p:pic>
        <p:sp>
          <p:nvSpPr>
            <p:cNvPr id="77" name="TextBox 76"/>
            <p:cNvSpPr txBox="1"/>
            <p:nvPr/>
          </p:nvSpPr>
          <p:spPr>
            <a:xfrm>
              <a:off x="9207357" y="3733800"/>
              <a:ext cx="838200" cy="596533"/>
            </a:xfrm>
            <a:prstGeom prst="rect">
              <a:avLst/>
            </a:prstGeom>
            <a:noFill/>
          </p:spPr>
          <p:txBody>
            <a:bodyPr wrap="square" rtlCol="0">
              <a:spAutoFit/>
            </a:bodyPr>
            <a:lstStyle/>
            <a:p>
              <a:r>
                <a:rPr lang="en-US" sz="2400" dirty="0">
                  <a:latin typeface="Calibri" pitchFamily="34" charset="0"/>
                </a:rPr>
                <a:t>+8</a:t>
              </a:r>
            </a:p>
          </p:txBody>
        </p:sp>
        <p:sp>
          <p:nvSpPr>
            <p:cNvPr id="78" name="TextBox 77"/>
            <p:cNvSpPr txBox="1"/>
            <p:nvPr/>
          </p:nvSpPr>
          <p:spPr>
            <a:xfrm>
              <a:off x="6894816" y="3733799"/>
              <a:ext cx="838200" cy="461666"/>
            </a:xfrm>
            <a:prstGeom prst="rect">
              <a:avLst/>
            </a:prstGeom>
            <a:noFill/>
          </p:spPr>
          <p:txBody>
            <a:bodyPr wrap="square" rtlCol="0">
              <a:spAutoFit/>
            </a:bodyPr>
            <a:lstStyle/>
            <a:p>
              <a:r>
                <a:rPr lang="en-US" sz="2400" dirty="0">
                  <a:latin typeface="Calibri" pitchFamily="34" charset="0"/>
                </a:rPr>
                <a:t>-10</a:t>
              </a:r>
            </a:p>
          </p:txBody>
        </p:sp>
        <p:sp>
          <p:nvSpPr>
            <p:cNvPr id="79" name="TextBox 78"/>
            <p:cNvSpPr txBox="1"/>
            <p:nvPr/>
          </p:nvSpPr>
          <p:spPr>
            <a:xfrm>
              <a:off x="4630220" y="3733799"/>
              <a:ext cx="838200" cy="461666"/>
            </a:xfrm>
            <a:prstGeom prst="rect">
              <a:avLst/>
            </a:prstGeom>
            <a:noFill/>
          </p:spPr>
          <p:txBody>
            <a:bodyPr wrap="square" rtlCol="0">
              <a:spAutoFit/>
            </a:bodyPr>
            <a:lstStyle/>
            <a:p>
              <a:r>
                <a:rPr lang="en-US" sz="2400" dirty="0">
                  <a:latin typeface="Calibri" pitchFamily="34" charset="0"/>
                </a:rPr>
                <a:t>-5</a:t>
              </a:r>
            </a:p>
          </p:txBody>
        </p:sp>
        <p:sp>
          <p:nvSpPr>
            <p:cNvPr id="80" name="TextBox 79"/>
            <p:cNvSpPr txBox="1"/>
            <p:nvPr/>
          </p:nvSpPr>
          <p:spPr>
            <a:xfrm>
              <a:off x="2267164" y="3733799"/>
              <a:ext cx="838200" cy="461666"/>
            </a:xfrm>
            <a:prstGeom prst="rect">
              <a:avLst/>
            </a:prstGeom>
            <a:noFill/>
          </p:spPr>
          <p:txBody>
            <a:bodyPr wrap="square" rtlCol="0">
              <a:spAutoFit/>
            </a:bodyPr>
            <a:lstStyle/>
            <a:p>
              <a:r>
                <a:rPr lang="en-US" sz="2400" dirty="0">
                  <a:latin typeface="Calibri" pitchFamily="34" charset="0"/>
                </a:rPr>
                <a:t>-8</a:t>
              </a:r>
            </a:p>
          </p:txBody>
        </p:sp>
      </p:grpSp>
      <p:sp>
        <p:nvSpPr>
          <p:cNvPr id="82" name="TextBox 81"/>
          <p:cNvSpPr txBox="1"/>
          <p:nvPr/>
        </p:nvSpPr>
        <p:spPr>
          <a:xfrm>
            <a:off x="685800" y="1367135"/>
            <a:ext cx="3962400" cy="461665"/>
          </a:xfrm>
          <a:prstGeom prst="rect">
            <a:avLst/>
          </a:prstGeom>
          <a:noFill/>
        </p:spPr>
        <p:txBody>
          <a:bodyPr wrap="square" rtlCol="0">
            <a:spAutoFit/>
          </a:bodyPr>
          <a:lstStyle/>
          <a:p>
            <a:r>
              <a:rPr lang="en-US" sz="2400" dirty="0">
                <a:solidFill>
                  <a:schemeClr val="accent2"/>
                </a:solidFill>
                <a:latin typeface="Calibri" pitchFamily="34" charset="0"/>
              </a:rPr>
              <a:t>States Under Agent’s Control:</a:t>
            </a:r>
          </a:p>
        </p:txBody>
      </p:sp>
      <p:sp>
        <p:nvSpPr>
          <p:cNvPr id="83" name="TextBox 82"/>
          <p:cNvSpPr txBox="1"/>
          <p:nvPr/>
        </p:nvSpPr>
        <p:spPr>
          <a:xfrm>
            <a:off x="5181600" y="5562600"/>
            <a:ext cx="2819400" cy="461665"/>
          </a:xfrm>
          <a:prstGeom prst="rect">
            <a:avLst/>
          </a:prstGeom>
          <a:noFill/>
        </p:spPr>
        <p:txBody>
          <a:bodyPr wrap="square" rtlCol="0">
            <a:spAutoFit/>
          </a:bodyPr>
          <a:lstStyle/>
          <a:p>
            <a:r>
              <a:rPr lang="en-US" sz="2400" dirty="0">
                <a:solidFill>
                  <a:srgbClr val="7030A0"/>
                </a:solidFill>
                <a:latin typeface="Calibri" pitchFamily="34" charset="0"/>
              </a:rPr>
              <a:t>Terminal States:</a:t>
            </a:r>
          </a:p>
        </p:txBody>
      </p:sp>
      <p:pic>
        <p:nvPicPr>
          <p:cNvPr id="92" name="Picture 91" descr="TP_tmp.png"/>
          <p:cNvPicPr>
            <a:picLocks noChangeAspect="1"/>
          </p:cNvPicPr>
          <p:nvPr>
            <p:custDataLst>
              <p:tags r:id="rId1"/>
            </p:custDataLst>
          </p:nvPr>
        </p:nvPicPr>
        <p:blipFill>
          <a:blip r:embed="rId7" cstate="print"/>
          <a:stretch>
            <a:fillRect/>
          </a:stretch>
        </p:blipFill>
        <p:spPr bwMode="auto">
          <a:xfrm>
            <a:off x="1067083" y="1828800"/>
            <a:ext cx="2920953" cy="457112"/>
          </a:xfrm>
          <a:prstGeom prst="rect">
            <a:avLst/>
          </a:prstGeom>
          <a:noFill/>
          <a:ln/>
          <a:effectLst/>
        </p:spPr>
      </p:pic>
      <p:pic>
        <p:nvPicPr>
          <p:cNvPr id="85" name="Picture 84" descr="TP_tmp.png"/>
          <p:cNvPicPr>
            <a:picLocks noChangeAspect="1"/>
          </p:cNvPicPr>
          <p:nvPr>
            <p:custDataLst>
              <p:tags r:id="rId2"/>
            </p:custDataLst>
          </p:nvPr>
        </p:nvPicPr>
        <p:blipFill>
          <a:blip r:embed="rId8" cstate="print"/>
          <a:stretch>
            <a:fillRect/>
          </a:stretch>
        </p:blipFill>
        <p:spPr bwMode="auto">
          <a:xfrm>
            <a:off x="5512316" y="6019800"/>
            <a:ext cx="1574284" cy="278890"/>
          </a:xfrm>
          <a:prstGeom prst="rect">
            <a:avLst/>
          </a:prstGeom>
          <a:noFill/>
          <a:ln/>
          <a:effectLst/>
        </p:spPr>
      </p:pic>
      <p:sp>
        <p:nvSpPr>
          <p:cNvPr id="86" name="Right Arrow 85"/>
          <p:cNvSpPr/>
          <p:nvPr/>
        </p:nvSpPr>
        <p:spPr>
          <a:xfrm rot="1943663">
            <a:off x="4045804" y="2305478"/>
            <a:ext cx="1706429" cy="304800"/>
          </a:xfrm>
          <a:prstGeom prst="rightArrow">
            <a:avLst/>
          </a:prstGeom>
          <a:solidFill>
            <a:srgbClr val="CCECFF"/>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7239000" y="1371600"/>
            <a:ext cx="4495800" cy="461665"/>
          </a:xfrm>
          <a:prstGeom prst="rect">
            <a:avLst/>
          </a:prstGeom>
          <a:noFill/>
        </p:spPr>
        <p:txBody>
          <a:bodyPr wrap="square" rtlCol="0">
            <a:spAutoFit/>
          </a:bodyPr>
          <a:lstStyle/>
          <a:p>
            <a:r>
              <a:rPr lang="en-US" sz="2400" dirty="0">
                <a:solidFill>
                  <a:srgbClr val="C00000"/>
                </a:solidFill>
                <a:latin typeface="Calibri" pitchFamily="34" charset="0"/>
              </a:rPr>
              <a:t>States Under Opponent’s Control:</a:t>
            </a:r>
          </a:p>
        </p:txBody>
      </p:sp>
      <p:pic>
        <p:nvPicPr>
          <p:cNvPr id="93" name="Picture 92" descr="TP_tmp.png"/>
          <p:cNvPicPr>
            <a:picLocks noChangeAspect="1"/>
          </p:cNvPicPr>
          <p:nvPr>
            <p:custDataLst>
              <p:tags r:id="rId3"/>
            </p:custDataLst>
          </p:nvPr>
        </p:nvPicPr>
        <p:blipFill>
          <a:blip r:embed="rId9" cstate="print"/>
          <a:stretch>
            <a:fillRect/>
          </a:stretch>
        </p:blipFill>
        <p:spPr bwMode="auto">
          <a:xfrm>
            <a:off x="7899451" y="1828800"/>
            <a:ext cx="2919874" cy="456943"/>
          </a:xfrm>
          <a:prstGeom prst="rect">
            <a:avLst/>
          </a:prstGeom>
          <a:noFill/>
          <a:ln/>
          <a:effectLst/>
        </p:spPr>
      </p:pic>
      <p:sp>
        <p:nvSpPr>
          <p:cNvPr id="90" name="Right Arrow 89"/>
          <p:cNvSpPr/>
          <p:nvPr/>
        </p:nvSpPr>
        <p:spPr>
          <a:xfrm rot="8255959">
            <a:off x="8148387" y="2949051"/>
            <a:ext cx="1406806" cy="304800"/>
          </a:xfrm>
          <a:prstGeom prst="rightArrow">
            <a:avLst/>
          </a:prstGeom>
          <a:solidFill>
            <a:srgbClr val="FF9999"/>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P spid="83" grpId="0"/>
      <p:bldP spid="86" grpId="0" animBg="1"/>
      <p:bldP spid="87" grpId="0"/>
      <p:bldP spid="9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dirty="0"/>
              <a:t>Tic-</a:t>
            </a:r>
            <a:r>
              <a:rPr lang="en-US" dirty="0" err="1"/>
              <a:t>Tac</a:t>
            </a:r>
            <a:r>
              <a:rPr lang="en-US" dirty="0"/>
              <a:t>-Toe Game Tree</a:t>
            </a:r>
          </a:p>
        </p:txBody>
      </p:sp>
      <p:pic>
        <p:nvPicPr>
          <p:cNvPr id="15363" name="Picture 3"/>
          <p:cNvPicPr>
            <a:picLocks noChangeAspect="1" noChangeArrowheads="1"/>
          </p:cNvPicPr>
          <p:nvPr/>
        </p:nvPicPr>
        <p:blipFill>
          <a:blip r:embed="rId3" cstate="print"/>
          <a:srcRect/>
          <a:stretch>
            <a:fillRect/>
          </a:stretch>
        </p:blipFill>
        <p:spPr bwMode="auto">
          <a:xfrm>
            <a:off x="2305050" y="1295400"/>
            <a:ext cx="7296150" cy="5283200"/>
          </a:xfrm>
          <a:prstGeom prst="rect">
            <a:avLst/>
          </a:prstGeom>
          <a:noFill/>
          <a:ln w="9525">
            <a:noFill/>
            <a:miter lim="800000"/>
            <a:headEnd/>
            <a:tailEnd/>
          </a:ln>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1066800"/>
            <a:ext cx="1045620" cy="1033462"/>
          </a:xfrm>
          <a:prstGeom prst="rect">
            <a:avLst/>
          </a:prstGeom>
          <a:noFill/>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1981884"/>
            <a:ext cx="928884" cy="1032093"/>
          </a:xfrm>
          <a:prstGeom prst="rect">
            <a:avLst/>
          </a:prstGeom>
          <a:noFill/>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20265" y="2895600"/>
            <a:ext cx="1045620" cy="1033462"/>
          </a:xfrm>
          <a:prstGeom prst="rect">
            <a:avLst/>
          </a:prstGeom>
          <a:noFill/>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338066" y="3810684"/>
            <a:ext cx="928884" cy="1032093"/>
          </a:xfrm>
          <a:prstGeom prst="rect">
            <a:avLst/>
          </a:prstGeom>
          <a:noFill/>
        </p:spPr>
      </p:pic>
      <p:pic>
        <p:nvPicPr>
          <p:cNvPr id="53251"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15100" y="3733970"/>
            <a:ext cx="4419600" cy="216549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a:t>Adversarial Search (</a:t>
            </a:r>
            <a:r>
              <a:rPr lang="en-US" dirty="0" err="1"/>
              <a:t>Minimax</a:t>
            </a:r>
            <a:r>
              <a:rPr lang="en-US" dirty="0"/>
              <a:t>)</a:t>
            </a:r>
          </a:p>
        </p:txBody>
      </p:sp>
      <p:sp>
        <p:nvSpPr>
          <p:cNvPr id="12291" name="Rectangle 3"/>
          <p:cNvSpPr>
            <a:spLocks noGrp="1" noChangeArrowheads="1"/>
          </p:cNvSpPr>
          <p:nvPr>
            <p:ph idx="1"/>
          </p:nvPr>
        </p:nvSpPr>
        <p:spPr>
          <a:xfrm>
            <a:off x="1066800" y="1447800"/>
            <a:ext cx="5486400" cy="4525963"/>
          </a:xfrm>
        </p:spPr>
        <p:txBody>
          <a:bodyPr/>
          <a:lstStyle/>
          <a:p>
            <a:pPr eaLnBrk="1" hangingPunct="1"/>
            <a:r>
              <a:rPr lang="en-US" sz="2200" dirty="0"/>
              <a:t>Deterministic, zero-sum games:</a:t>
            </a:r>
          </a:p>
          <a:p>
            <a:pPr lvl="1" eaLnBrk="1" hangingPunct="1"/>
            <a:r>
              <a:rPr lang="en-US" sz="2200" dirty="0"/>
              <a:t>Tic-tac-toe, chess, checkers</a:t>
            </a:r>
          </a:p>
          <a:p>
            <a:pPr lvl="1" eaLnBrk="1" hangingPunct="1"/>
            <a:r>
              <a:rPr lang="en-US" sz="2200" dirty="0"/>
              <a:t>One player maximizes result</a:t>
            </a:r>
          </a:p>
          <a:p>
            <a:pPr lvl="1" eaLnBrk="1" hangingPunct="1"/>
            <a:r>
              <a:rPr lang="en-US" sz="2200" dirty="0"/>
              <a:t>The other minimizes result</a:t>
            </a:r>
          </a:p>
          <a:p>
            <a:pPr lvl="1" eaLnBrk="1" hangingPunct="1"/>
            <a:endParaRPr lang="en-US" sz="2200" dirty="0"/>
          </a:p>
          <a:p>
            <a:pPr eaLnBrk="1" hangingPunct="1"/>
            <a:r>
              <a:rPr lang="en-US" sz="2200" dirty="0" err="1"/>
              <a:t>Minimax</a:t>
            </a:r>
            <a:r>
              <a:rPr lang="en-US" sz="2200" dirty="0"/>
              <a:t> search:</a:t>
            </a:r>
          </a:p>
          <a:p>
            <a:pPr lvl="1" eaLnBrk="1" hangingPunct="1"/>
            <a:r>
              <a:rPr lang="en-US" sz="2200" dirty="0"/>
              <a:t>A state-space search tree</a:t>
            </a:r>
          </a:p>
          <a:p>
            <a:pPr lvl="1" eaLnBrk="1" hangingPunct="1"/>
            <a:r>
              <a:rPr lang="en-US" sz="2200" dirty="0"/>
              <a:t>Players alternate turns</a:t>
            </a:r>
          </a:p>
          <a:p>
            <a:pPr lvl="1" eaLnBrk="1" hangingPunct="1"/>
            <a:r>
              <a:rPr lang="en-US" sz="2200" dirty="0"/>
              <a:t>Compute each node’s </a:t>
            </a:r>
            <a:r>
              <a:rPr lang="en-US" sz="2200" dirty="0" err="1">
                <a:solidFill>
                  <a:srgbClr val="CC0000"/>
                </a:solidFill>
              </a:rPr>
              <a:t>minimax</a:t>
            </a:r>
            <a:r>
              <a:rPr lang="en-US" sz="2200" dirty="0">
                <a:solidFill>
                  <a:srgbClr val="CC0000"/>
                </a:solidFill>
              </a:rPr>
              <a:t> value: </a:t>
            </a:r>
            <a:r>
              <a:rPr lang="en-US" sz="2200" dirty="0"/>
              <a:t>the best achievable utility against a rational (optimal) adversary</a:t>
            </a:r>
          </a:p>
        </p:txBody>
      </p:sp>
      <p:sp>
        <p:nvSpPr>
          <p:cNvPr id="12292" name="AutoShape 4"/>
          <p:cNvSpPr>
            <a:spLocks noChangeArrowheads="1"/>
          </p:cNvSpPr>
          <p:nvPr/>
        </p:nvSpPr>
        <p:spPr bwMode="auto">
          <a:xfrm>
            <a:off x="8763000" y="2325687"/>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2293" name="AutoShape 5"/>
          <p:cNvSpPr>
            <a:spLocks noChangeArrowheads="1"/>
          </p:cNvSpPr>
          <p:nvPr/>
        </p:nvSpPr>
        <p:spPr bwMode="auto">
          <a:xfrm rot="10800000">
            <a:off x="8001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4" name="AutoShape 6"/>
          <p:cNvSpPr>
            <a:spLocks noChangeArrowheads="1"/>
          </p:cNvSpPr>
          <p:nvPr/>
        </p:nvSpPr>
        <p:spPr bwMode="auto">
          <a:xfrm rot="10800000">
            <a:off x="9525000" y="3316287"/>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2295" name="Rectangle 7"/>
          <p:cNvSpPr>
            <a:spLocks noChangeArrowheads="1"/>
          </p:cNvSpPr>
          <p:nvPr/>
        </p:nvSpPr>
        <p:spPr bwMode="auto">
          <a:xfrm>
            <a:off x="7620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8</a:t>
            </a:r>
          </a:p>
        </p:txBody>
      </p:sp>
      <p:sp>
        <p:nvSpPr>
          <p:cNvPr id="12296" name="Rectangle 8"/>
          <p:cNvSpPr>
            <a:spLocks noChangeArrowheads="1"/>
          </p:cNvSpPr>
          <p:nvPr/>
        </p:nvSpPr>
        <p:spPr bwMode="auto">
          <a:xfrm>
            <a:off x="83058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2</a:t>
            </a:r>
          </a:p>
        </p:txBody>
      </p:sp>
      <p:sp>
        <p:nvSpPr>
          <p:cNvPr id="12297" name="Rectangle 9"/>
          <p:cNvSpPr>
            <a:spLocks noChangeArrowheads="1"/>
          </p:cNvSpPr>
          <p:nvPr/>
        </p:nvSpPr>
        <p:spPr bwMode="auto">
          <a:xfrm>
            <a:off x="9144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5</a:t>
            </a:r>
          </a:p>
        </p:txBody>
      </p:sp>
      <p:sp>
        <p:nvSpPr>
          <p:cNvPr id="12298" name="Rectangle 10"/>
          <p:cNvSpPr>
            <a:spLocks noChangeArrowheads="1"/>
          </p:cNvSpPr>
          <p:nvPr/>
        </p:nvSpPr>
        <p:spPr bwMode="auto">
          <a:xfrm>
            <a:off x="9906000" y="4611687"/>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6</a:t>
            </a:r>
          </a:p>
        </p:txBody>
      </p:sp>
      <p:cxnSp>
        <p:nvCxnSpPr>
          <p:cNvPr id="12299" name="AutoShape 11"/>
          <p:cNvCxnSpPr>
            <a:cxnSpLocks noChangeShapeType="1"/>
            <a:stCxn id="12292" idx="3"/>
            <a:endCxn id="12293" idx="3"/>
          </p:cNvCxnSpPr>
          <p:nvPr/>
        </p:nvCxnSpPr>
        <p:spPr bwMode="auto">
          <a:xfrm flipH="1">
            <a:off x="8191500" y="2630487"/>
            <a:ext cx="762000" cy="685800"/>
          </a:xfrm>
          <a:prstGeom prst="straightConnector1">
            <a:avLst/>
          </a:prstGeom>
          <a:noFill/>
          <a:ln w="9525">
            <a:solidFill>
              <a:schemeClr val="tx1"/>
            </a:solidFill>
            <a:round/>
            <a:headEnd/>
            <a:tailEnd type="triangle" w="med" len="med"/>
          </a:ln>
        </p:spPr>
      </p:cxnSp>
      <p:cxnSp>
        <p:nvCxnSpPr>
          <p:cNvPr id="12300" name="AutoShape 12"/>
          <p:cNvCxnSpPr>
            <a:cxnSpLocks noChangeShapeType="1"/>
            <a:stCxn id="12292" idx="3"/>
            <a:endCxn id="12294" idx="3"/>
          </p:cNvCxnSpPr>
          <p:nvPr/>
        </p:nvCxnSpPr>
        <p:spPr bwMode="auto">
          <a:xfrm>
            <a:off x="8953500" y="2630487"/>
            <a:ext cx="762000" cy="685800"/>
          </a:xfrm>
          <a:prstGeom prst="straightConnector1">
            <a:avLst/>
          </a:prstGeom>
          <a:noFill/>
          <a:ln w="9525">
            <a:solidFill>
              <a:schemeClr val="tx1"/>
            </a:solidFill>
            <a:round/>
            <a:headEnd/>
            <a:tailEnd type="triangle" w="med" len="med"/>
          </a:ln>
        </p:spPr>
      </p:cxnSp>
      <p:cxnSp>
        <p:nvCxnSpPr>
          <p:cNvPr id="12301" name="AutoShape 13"/>
          <p:cNvCxnSpPr>
            <a:cxnSpLocks noChangeShapeType="1"/>
            <a:stCxn id="12293" idx="0"/>
            <a:endCxn id="12295" idx="0"/>
          </p:cNvCxnSpPr>
          <p:nvPr/>
        </p:nvCxnSpPr>
        <p:spPr bwMode="auto">
          <a:xfrm flipH="1">
            <a:off x="7810500" y="3621087"/>
            <a:ext cx="381000" cy="990600"/>
          </a:xfrm>
          <a:prstGeom prst="straightConnector1">
            <a:avLst/>
          </a:prstGeom>
          <a:noFill/>
          <a:ln w="9525">
            <a:solidFill>
              <a:schemeClr val="tx1"/>
            </a:solidFill>
            <a:round/>
            <a:headEnd/>
            <a:tailEnd type="triangle" w="med" len="med"/>
          </a:ln>
        </p:spPr>
      </p:cxnSp>
      <p:cxnSp>
        <p:nvCxnSpPr>
          <p:cNvPr id="12302" name="AutoShape 14"/>
          <p:cNvCxnSpPr>
            <a:cxnSpLocks noChangeShapeType="1"/>
            <a:stCxn id="12293" idx="0"/>
            <a:endCxn id="12296" idx="0"/>
          </p:cNvCxnSpPr>
          <p:nvPr/>
        </p:nvCxnSpPr>
        <p:spPr bwMode="auto">
          <a:xfrm>
            <a:off x="8191500" y="3621087"/>
            <a:ext cx="304800" cy="990600"/>
          </a:xfrm>
          <a:prstGeom prst="straightConnector1">
            <a:avLst/>
          </a:prstGeom>
          <a:noFill/>
          <a:ln w="9525">
            <a:solidFill>
              <a:schemeClr val="tx1"/>
            </a:solidFill>
            <a:round/>
            <a:headEnd/>
            <a:tailEnd type="triangle" w="med" len="med"/>
          </a:ln>
        </p:spPr>
      </p:cxnSp>
      <p:cxnSp>
        <p:nvCxnSpPr>
          <p:cNvPr id="12303" name="AutoShape 15"/>
          <p:cNvCxnSpPr>
            <a:cxnSpLocks noChangeShapeType="1"/>
            <a:stCxn id="12294" idx="0"/>
            <a:endCxn id="12297" idx="0"/>
          </p:cNvCxnSpPr>
          <p:nvPr/>
        </p:nvCxnSpPr>
        <p:spPr bwMode="auto">
          <a:xfrm flipH="1">
            <a:off x="9334500" y="3621087"/>
            <a:ext cx="381000" cy="990600"/>
          </a:xfrm>
          <a:prstGeom prst="straightConnector1">
            <a:avLst/>
          </a:prstGeom>
          <a:noFill/>
          <a:ln w="9525">
            <a:solidFill>
              <a:schemeClr val="tx1"/>
            </a:solidFill>
            <a:round/>
            <a:headEnd/>
            <a:tailEnd type="triangle" w="med" len="med"/>
          </a:ln>
        </p:spPr>
      </p:cxnSp>
      <p:cxnSp>
        <p:nvCxnSpPr>
          <p:cNvPr id="12304" name="AutoShape 16"/>
          <p:cNvCxnSpPr>
            <a:cxnSpLocks noChangeShapeType="1"/>
            <a:stCxn id="12294" idx="0"/>
            <a:endCxn id="12298" idx="0"/>
          </p:cNvCxnSpPr>
          <p:nvPr/>
        </p:nvCxnSpPr>
        <p:spPr bwMode="auto">
          <a:xfrm>
            <a:off x="9715500" y="3621087"/>
            <a:ext cx="381000" cy="990600"/>
          </a:xfrm>
          <a:prstGeom prst="straightConnector1">
            <a:avLst/>
          </a:prstGeom>
          <a:noFill/>
          <a:ln w="9525">
            <a:solidFill>
              <a:schemeClr val="tx1"/>
            </a:solidFill>
            <a:round/>
            <a:headEnd/>
            <a:tailEnd type="triangle" w="med" len="med"/>
          </a:ln>
        </p:spPr>
      </p:cxnSp>
      <p:sp>
        <p:nvSpPr>
          <p:cNvPr id="12305" name="Text Box 17"/>
          <p:cNvSpPr txBox="1">
            <a:spLocks noChangeArrowheads="1"/>
          </p:cNvSpPr>
          <p:nvPr/>
        </p:nvSpPr>
        <p:spPr bwMode="auto">
          <a:xfrm>
            <a:off x="9166225" y="23256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2306" name="Text Box 18"/>
          <p:cNvSpPr txBox="1">
            <a:spLocks noChangeArrowheads="1"/>
          </p:cNvSpPr>
          <p:nvPr/>
        </p:nvSpPr>
        <p:spPr bwMode="auto">
          <a:xfrm>
            <a:off x="9982200" y="3240087"/>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grpSp>
        <p:nvGrpSpPr>
          <p:cNvPr id="2" name="Group 25"/>
          <p:cNvGrpSpPr>
            <a:grpSpLocks/>
          </p:cNvGrpSpPr>
          <p:nvPr/>
        </p:nvGrpSpPr>
        <p:grpSpPr bwMode="auto">
          <a:xfrm>
            <a:off x="8040688" y="3255962"/>
            <a:ext cx="1846262" cy="381000"/>
            <a:chOff x="6059424" y="3215640"/>
            <a:chExt cx="1846050" cy="381000"/>
          </a:xfrm>
        </p:grpSpPr>
        <p:sp>
          <p:nvSpPr>
            <p:cNvPr id="12316" name="TextBox 19"/>
            <p:cNvSpPr txBox="1">
              <a:spLocks noChangeArrowheads="1"/>
            </p:cNvSpPr>
            <p:nvPr/>
          </p:nvSpPr>
          <p:spPr bwMode="auto">
            <a:xfrm>
              <a:off x="6059424" y="3227308"/>
              <a:ext cx="312906" cy="369332"/>
            </a:xfrm>
            <a:prstGeom prst="rect">
              <a:avLst/>
            </a:prstGeom>
            <a:noFill/>
            <a:ln w="9525">
              <a:noFill/>
              <a:miter lim="800000"/>
              <a:headEnd/>
              <a:tailEnd/>
            </a:ln>
          </p:spPr>
          <p:txBody>
            <a:bodyPr wrap="none">
              <a:spAutoFit/>
            </a:bodyPr>
            <a:lstStyle/>
            <a:p>
              <a:r>
                <a:rPr lang="en-US" dirty="0">
                  <a:latin typeface="Calibri" pitchFamily="34" charset="0"/>
                </a:rPr>
                <a:t>2</a:t>
              </a:r>
            </a:p>
          </p:txBody>
        </p:sp>
        <p:sp>
          <p:nvSpPr>
            <p:cNvPr id="12317" name="TextBox 20"/>
            <p:cNvSpPr txBox="1">
              <a:spLocks noChangeArrowheads="1"/>
            </p:cNvSpPr>
            <p:nvPr/>
          </p:nvSpPr>
          <p:spPr bwMode="auto">
            <a:xfrm>
              <a:off x="7592568" y="3215640"/>
              <a:ext cx="312906" cy="369332"/>
            </a:xfrm>
            <a:prstGeom prst="rect">
              <a:avLst/>
            </a:prstGeom>
            <a:noFill/>
            <a:ln w="9525">
              <a:noFill/>
              <a:miter lim="800000"/>
              <a:headEnd/>
              <a:tailEnd/>
            </a:ln>
          </p:spPr>
          <p:txBody>
            <a:bodyPr wrap="none">
              <a:spAutoFit/>
            </a:bodyPr>
            <a:lstStyle/>
            <a:p>
              <a:r>
                <a:rPr lang="en-US" dirty="0">
                  <a:latin typeface="Calibri" pitchFamily="34" charset="0"/>
                </a:rPr>
                <a:t>5</a:t>
              </a:r>
            </a:p>
          </p:txBody>
        </p:sp>
      </p:grpSp>
      <p:sp>
        <p:nvSpPr>
          <p:cNvPr id="22" name="TextBox 21"/>
          <p:cNvSpPr txBox="1">
            <a:spLocks noChangeArrowheads="1"/>
          </p:cNvSpPr>
          <p:nvPr/>
        </p:nvSpPr>
        <p:spPr bwMode="auto">
          <a:xfrm>
            <a:off x="8799513" y="2349500"/>
            <a:ext cx="312737" cy="369887"/>
          </a:xfrm>
          <a:prstGeom prst="rect">
            <a:avLst/>
          </a:prstGeom>
          <a:noFill/>
          <a:ln w="9525">
            <a:noFill/>
            <a:miter lim="800000"/>
            <a:headEnd/>
            <a:tailEnd/>
          </a:ln>
        </p:spPr>
        <p:txBody>
          <a:bodyPr wrap="none">
            <a:spAutoFit/>
          </a:bodyPr>
          <a:lstStyle/>
          <a:p>
            <a:r>
              <a:rPr lang="en-US">
                <a:latin typeface="Calibri" pitchFamily="34" charset="0"/>
              </a:rPr>
              <a:t>5</a:t>
            </a:r>
          </a:p>
        </p:txBody>
      </p:sp>
      <p:grpSp>
        <p:nvGrpSpPr>
          <p:cNvPr id="3" name="Group 26"/>
          <p:cNvGrpSpPr>
            <a:grpSpLocks/>
          </p:cNvGrpSpPr>
          <p:nvPr/>
        </p:nvGrpSpPr>
        <p:grpSpPr bwMode="auto">
          <a:xfrm>
            <a:off x="7467600" y="4383086"/>
            <a:ext cx="3048000" cy="1484313"/>
            <a:chOff x="5486400" y="4343400"/>
            <a:chExt cx="3048000" cy="1484543"/>
          </a:xfrm>
        </p:grpSpPr>
        <p:sp>
          <p:nvSpPr>
            <p:cNvPr id="23" name="Rounded Rectangle 22"/>
            <p:cNvSpPr/>
            <p:nvPr/>
          </p:nvSpPr>
          <p:spPr>
            <a:xfrm>
              <a:off x="5486400" y="4343400"/>
              <a:ext cx="3048000" cy="762118"/>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5" name="Text Box 17"/>
            <p:cNvSpPr txBox="1">
              <a:spLocks noChangeArrowheads="1"/>
            </p:cNvSpPr>
            <p:nvPr/>
          </p:nvSpPr>
          <p:spPr bwMode="auto">
            <a:xfrm>
              <a:off x="5486400" y="5181612"/>
              <a:ext cx="3048000" cy="646331"/>
            </a:xfrm>
            <a:prstGeom prst="rect">
              <a:avLst/>
            </a:prstGeom>
            <a:noFill/>
            <a:ln w="12700">
              <a:noFill/>
              <a:miter lim="800000"/>
              <a:headEnd/>
              <a:tailEnd/>
            </a:ln>
          </p:spPr>
          <p:txBody>
            <a:bodyPr wrap="square" anchor="ctr">
              <a:spAutoFit/>
            </a:bodyPr>
            <a:lstStyle/>
            <a:p>
              <a:pPr algn="ctr">
                <a:spcBef>
                  <a:spcPct val="50000"/>
                </a:spcBef>
              </a:pPr>
              <a:r>
                <a:rPr lang="en-US" b="1" dirty="0">
                  <a:latin typeface="Calibri" pitchFamily="34" charset="0"/>
                </a:rPr>
                <a:t>Terminal values:</a:t>
              </a:r>
              <a:br>
                <a:rPr lang="en-US" b="1" dirty="0">
                  <a:latin typeface="Calibri" pitchFamily="34" charset="0"/>
                </a:rPr>
              </a:br>
              <a:r>
                <a:rPr lang="en-US" b="1" dirty="0">
                  <a:latin typeface="Calibri" pitchFamily="34" charset="0"/>
                </a:rPr>
                <a:t>part of the game </a:t>
              </a:r>
            </a:p>
          </p:txBody>
        </p:sp>
      </p:grpSp>
      <p:grpSp>
        <p:nvGrpSpPr>
          <p:cNvPr id="4" name="Group 27"/>
          <p:cNvGrpSpPr>
            <a:grpSpLocks/>
          </p:cNvGrpSpPr>
          <p:nvPr/>
        </p:nvGrpSpPr>
        <p:grpSpPr bwMode="auto">
          <a:xfrm>
            <a:off x="7467600" y="1447800"/>
            <a:ext cx="3124200" cy="2362200"/>
            <a:chOff x="5334000" y="2855913"/>
            <a:chExt cx="3124200" cy="2362200"/>
          </a:xfrm>
        </p:grpSpPr>
        <p:sp>
          <p:nvSpPr>
            <p:cNvPr id="29" name="Rounded Rectangle 28"/>
            <p:cNvSpPr/>
            <p:nvPr/>
          </p:nvSpPr>
          <p:spPr>
            <a:xfrm>
              <a:off x="5334000" y="3541713"/>
              <a:ext cx="3124200" cy="1676400"/>
            </a:xfrm>
            <a:prstGeom prst="roundRect">
              <a:avLst/>
            </a:prstGeom>
            <a:noFill/>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atin typeface="Calibri" pitchFamily="34" charset="0"/>
              </a:endParaRPr>
            </a:p>
          </p:txBody>
        </p:sp>
        <p:sp>
          <p:nvSpPr>
            <p:cNvPr id="12313" name="Text Box 17"/>
            <p:cNvSpPr txBox="1">
              <a:spLocks noChangeArrowheads="1"/>
            </p:cNvSpPr>
            <p:nvPr/>
          </p:nvSpPr>
          <p:spPr bwMode="auto">
            <a:xfrm>
              <a:off x="5334000" y="2855913"/>
              <a:ext cx="3124200" cy="646331"/>
            </a:xfrm>
            <a:prstGeom prst="rect">
              <a:avLst/>
            </a:prstGeom>
            <a:noFill/>
            <a:ln w="12700">
              <a:noFill/>
              <a:miter lim="800000"/>
              <a:headEnd/>
              <a:tailEnd/>
            </a:ln>
          </p:spPr>
          <p:txBody>
            <a:bodyPr anchor="ctr">
              <a:spAutoFit/>
            </a:bodyPr>
            <a:lstStyle/>
            <a:p>
              <a:pPr algn="ctr">
                <a:spcBef>
                  <a:spcPct val="50000"/>
                </a:spcBef>
              </a:pPr>
              <a:r>
                <a:rPr lang="en-US" b="1" dirty="0" err="1">
                  <a:latin typeface="Calibri" pitchFamily="34" charset="0"/>
                </a:rPr>
                <a:t>Minimax</a:t>
              </a:r>
              <a:r>
                <a:rPr lang="en-US" b="1" dirty="0">
                  <a:latin typeface="Calibri" pitchFamily="34" charset="0"/>
                </a:rPr>
                <a:t> values:</a:t>
              </a:r>
              <a:br>
                <a:rPr lang="en-US" b="1" dirty="0">
                  <a:latin typeface="Calibri" pitchFamily="34" charset="0"/>
                </a:rPr>
              </a:br>
              <a:r>
                <a:rPr lang="en-US" b="1" dirty="0">
                  <a:latin typeface="Calibri" pitchFamily="34" charset="0"/>
                </a:rPr>
                <a:t>computed recursively</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71450" y="1981200"/>
            <a:ext cx="5257800" cy="21336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724649" y="1981200"/>
            <a:ext cx="5248276" cy="21336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a:t>
            </a:r>
          </a:p>
        </p:txBody>
      </p:sp>
      <p:sp>
        <p:nvSpPr>
          <p:cNvPr id="7" name="Content Placeholder 2"/>
          <p:cNvSpPr txBox="1">
            <a:spLocks/>
          </p:cNvSpPr>
          <p:nvPr/>
        </p:nvSpPr>
        <p:spPr bwMode="auto">
          <a:xfrm>
            <a:off x="6800850" y="2133600"/>
            <a:ext cx="5562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noProof="0" dirty="0">
                <a:latin typeface="Calibri" pitchFamily="34" charset="0"/>
              </a:rPr>
              <a:t>v = min(v, </a:t>
            </a:r>
            <a:r>
              <a:rPr kumimoji="0" lang="en-US" sz="2400" b="0" i="0" u="none" strike="noStrike" kern="0" cap="none" spc="0" normalizeH="0" baseline="0" noProof="0" dirty="0">
                <a:ln>
                  <a:noFill/>
                </a:ln>
                <a:solidFill>
                  <a:srgbClr val="0070C0"/>
                </a:solidFill>
                <a:effectLst/>
                <a:uLnTx/>
                <a:uFillTx/>
                <a:latin typeface="Calibri" pitchFamily="34" charset="0"/>
              </a:rPr>
              <a:t>max-value(successor)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247650" y="18288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v = max(v, </a:t>
            </a:r>
            <a:r>
              <a:rPr kumimoji="0" lang="en-US" sz="2400" b="0" i="0" u="none" strike="noStrike" kern="0" cap="none" spc="0" normalizeH="0" baseline="0" noProof="0" dirty="0">
                <a:ln>
                  <a:noFill/>
                </a:ln>
                <a:solidFill>
                  <a:srgbClr val="C00000"/>
                </a:solidFill>
                <a:effectLst/>
                <a:uLnTx/>
                <a:uFillTx/>
                <a:latin typeface="Calibri" pitchFamily="34" charset="0"/>
              </a:rPr>
              <a:t>min-value(successor)</a:t>
            </a:r>
            <a:r>
              <a:rPr kumimoji="0" lang="en-US" sz="2400" b="0" i="0" u="none" strike="noStrike" kern="0" cap="none" spc="0" normalizeH="0" baseline="0" noProof="0" dirty="0">
                <a:ln>
                  <a:noFill/>
                </a:ln>
                <a:effectLst/>
                <a:uLnTx/>
                <a:uFillTx/>
                <a:latin typeface="Calibri" pitchFamily="34"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Left-Right Arrow 13"/>
          <p:cNvSpPr/>
          <p:nvPr/>
        </p:nvSpPr>
        <p:spPr>
          <a:xfrm>
            <a:off x="5581650" y="2743200"/>
            <a:ext cx="990600" cy="685800"/>
          </a:xfrm>
          <a:prstGeom prst="leftRightArrow">
            <a:avLst/>
          </a:prstGeom>
          <a:solidFill>
            <a:srgbClr val="BD92D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TP_tmp.png"/>
          <p:cNvPicPr>
            <a:picLocks noChangeAspect="1"/>
          </p:cNvPicPr>
          <p:nvPr>
            <p:custDataLst>
              <p:tags r:id="rId1"/>
            </p:custDataLst>
          </p:nvPr>
        </p:nvPicPr>
        <p:blipFill>
          <a:blip r:embed="rId5" cstate="print"/>
          <a:stretch>
            <a:fillRect/>
          </a:stretch>
        </p:blipFill>
        <p:spPr bwMode="auto">
          <a:xfrm>
            <a:off x="1085850" y="4343400"/>
            <a:ext cx="3407872" cy="533312"/>
          </a:xfrm>
          <a:prstGeom prst="rect">
            <a:avLst/>
          </a:prstGeom>
          <a:noFill/>
          <a:ln/>
          <a:effectLst/>
        </p:spPr>
      </p:pic>
      <p:pic>
        <p:nvPicPr>
          <p:cNvPr id="20" name="Picture 19" descr="TP_tmp.png"/>
          <p:cNvPicPr>
            <a:picLocks noChangeAspect="1"/>
          </p:cNvPicPr>
          <p:nvPr>
            <p:custDataLst>
              <p:tags r:id="rId2"/>
            </p:custDataLst>
          </p:nvPr>
        </p:nvPicPr>
        <p:blipFill>
          <a:blip r:embed="rId6" cstate="print"/>
          <a:stretch>
            <a:fillRect/>
          </a:stretch>
        </p:blipFill>
        <p:spPr bwMode="auto">
          <a:xfrm>
            <a:off x="7639050" y="4343400"/>
            <a:ext cx="3406613" cy="533115"/>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Left-Right-Up Arrow 8"/>
          <p:cNvSpPr/>
          <p:nvPr/>
        </p:nvSpPr>
        <p:spPr>
          <a:xfrm>
            <a:off x="5029200" y="2895600"/>
            <a:ext cx="2133600" cy="2590800"/>
          </a:xfrm>
          <a:prstGeom prst="leftRightUpArrow">
            <a:avLst>
              <a:gd name="adj1" fmla="val 18522"/>
              <a:gd name="adj2" fmla="val 19062"/>
              <a:gd name="adj3" fmla="val 19062"/>
            </a:avLst>
          </a:prstGeom>
          <a:solidFill>
            <a:srgbClr val="BD92D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239000" y="3962400"/>
            <a:ext cx="4724400" cy="22098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28600" y="3962400"/>
            <a:ext cx="4724400" cy="22098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86000" y="1371600"/>
            <a:ext cx="7620000" cy="2057400"/>
          </a:xfrm>
          <a:prstGeom prst="roundRect">
            <a:avLst/>
          </a:prstGeom>
          <a:solidFill>
            <a:srgbClr val="C39BE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err="1"/>
              <a:t>Minimax</a:t>
            </a:r>
            <a:r>
              <a:rPr lang="en-US" dirty="0"/>
              <a:t> Implementation (Dispatch)</a:t>
            </a:r>
          </a:p>
        </p:txBody>
      </p:sp>
      <p:sp>
        <p:nvSpPr>
          <p:cNvPr id="13315" name="Content Placeholder 2"/>
          <p:cNvSpPr>
            <a:spLocks noGrp="1"/>
          </p:cNvSpPr>
          <p:nvPr>
            <p:ph idx="1"/>
          </p:nvPr>
        </p:nvSpPr>
        <p:spPr>
          <a:xfrm>
            <a:off x="2438400" y="1371600"/>
            <a:ext cx="8229600" cy="3810000"/>
          </a:xfrm>
        </p:spPr>
        <p:txBody>
          <a:bodyPr/>
          <a:lstStyle/>
          <a:p>
            <a:pPr>
              <a:lnSpc>
                <a:spcPct val="80000"/>
              </a:lnSpc>
              <a:spcBef>
                <a:spcPts val="1200"/>
              </a:spcBef>
              <a:buFont typeface="Wingdings" pitchFamily="2" charset="2"/>
              <a:buNone/>
            </a:pPr>
            <a:endParaRPr lang="en-US" sz="200" dirty="0"/>
          </a:p>
          <a:p>
            <a:pPr>
              <a:lnSpc>
                <a:spcPct val="80000"/>
              </a:lnSpc>
              <a:spcBef>
                <a:spcPts val="1200"/>
              </a:spcBef>
              <a:buFont typeface="Wingdings" pitchFamily="2" charset="2"/>
              <a:buNone/>
            </a:pPr>
            <a:r>
              <a:rPr lang="en-US" sz="2400" dirty="0">
                <a:solidFill>
                  <a:srgbClr val="7030A0"/>
                </a:solidFill>
              </a:rPr>
              <a:t>def value(state):</a:t>
            </a:r>
          </a:p>
          <a:p>
            <a:pPr lvl="1">
              <a:lnSpc>
                <a:spcPct val="80000"/>
              </a:lnSpc>
              <a:buFont typeface="Wingdings" pitchFamily="2" charset="2"/>
              <a:buNone/>
            </a:pPr>
            <a:r>
              <a:rPr lang="en-US" sz="2400" dirty="0"/>
              <a:t>if the state is a terminal state: return the state’s utility</a:t>
            </a:r>
          </a:p>
          <a:p>
            <a:pPr lvl="1">
              <a:lnSpc>
                <a:spcPct val="80000"/>
              </a:lnSpc>
              <a:buFont typeface="Wingdings" pitchFamily="2" charset="2"/>
              <a:buNone/>
            </a:pPr>
            <a:r>
              <a:rPr lang="en-US" sz="2400" dirty="0"/>
              <a:t>if the next agent is </a:t>
            </a:r>
            <a:r>
              <a:rPr lang="en-US" sz="2400" dirty="0">
                <a:solidFill>
                  <a:srgbClr val="0070C0"/>
                </a:solidFill>
              </a:rPr>
              <a:t>MAX</a:t>
            </a:r>
            <a:r>
              <a:rPr lang="en-US" sz="2400" dirty="0"/>
              <a:t>: return </a:t>
            </a:r>
            <a:r>
              <a:rPr lang="en-US" sz="2400" dirty="0">
                <a:solidFill>
                  <a:srgbClr val="0070C0"/>
                </a:solidFill>
              </a:rPr>
              <a:t>max-value(state)</a:t>
            </a:r>
          </a:p>
          <a:p>
            <a:pPr lvl="1">
              <a:lnSpc>
                <a:spcPct val="80000"/>
              </a:lnSpc>
              <a:buFont typeface="Wingdings" pitchFamily="2" charset="2"/>
              <a:buNone/>
            </a:pPr>
            <a:r>
              <a:rPr lang="en-US" sz="2400" dirty="0"/>
              <a:t>if the next agent is </a:t>
            </a:r>
            <a:r>
              <a:rPr lang="en-US" sz="2400" dirty="0">
                <a:solidFill>
                  <a:srgbClr val="C00000"/>
                </a:solidFill>
              </a:rPr>
              <a:t>MIN</a:t>
            </a:r>
            <a:r>
              <a:rPr lang="en-US" sz="2400" dirty="0"/>
              <a:t>: return </a:t>
            </a:r>
            <a:r>
              <a:rPr lang="en-US" sz="2400" dirty="0">
                <a:solidFill>
                  <a:srgbClr val="C00000"/>
                </a:solidFill>
              </a:rPr>
              <a:t>min-value(state)</a:t>
            </a:r>
          </a:p>
        </p:txBody>
      </p:sp>
      <p:sp>
        <p:nvSpPr>
          <p:cNvPr id="7" name="Content Placeholder 2"/>
          <p:cNvSpPr txBox="1">
            <a:spLocks/>
          </p:cNvSpPr>
          <p:nvPr/>
        </p:nvSpPr>
        <p:spPr bwMode="auto">
          <a:xfrm>
            <a:off x="7365024" y="4114800"/>
            <a:ext cx="48006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min(v,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400" b="0" i="0" u="none" strike="noStrike" kern="0" cap="none" spc="0" normalizeH="0" baseline="0" noProof="0" dirty="0">
              <a:ln>
                <a:noFill/>
              </a:ln>
              <a:solidFill>
                <a:schemeClr val="tx1"/>
              </a:solidFill>
              <a:effectLst/>
              <a:uLnTx/>
              <a:uFillTx/>
              <a:latin typeface="Calibri" pitchFamily="34" charset="0"/>
            </a:endParaRPr>
          </a:p>
        </p:txBody>
      </p:sp>
      <p:sp>
        <p:nvSpPr>
          <p:cNvPr id="8" name="Content Placeholder 2"/>
          <p:cNvSpPr txBox="1">
            <a:spLocks/>
          </p:cNvSpPr>
          <p:nvPr/>
        </p:nvSpPr>
        <p:spPr bwMode="auto">
          <a:xfrm>
            <a:off x="354624" y="3810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r>
              <a:rPr kumimoji="0" lang="en-US" sz="2400" b="0" i="0" u="none" strike="noStrike" kern="0" cap="none" spc="0" normalizeH="0" baseline="0" noProof="0" dirty="0">
                <a:ln>
                  <a:noFill/>
                </a:ln>
                <a:solidFill>
                  <a:srgbClr val="0070C0"/>
                </a:solidFill>
                <a:effectLst/>
                <a:uLnTx/>
                <a:uFillTx/>
                <a:latin typeface="Calibri" pitchFamily="34" charset="0"/>
                <a:ea typeface="+mn-ea"/>
                <a:cs typeface="+mn-cs"/>
              </a:rPr>
              <a:t>def max-value(state):</a:t>
            </a:r>
          </a:p>
          <a:p>
            <a:pPr marL="742913" lvl="1" indent="-285737">
              <a:lnSpc>
                <a:spcPct val="80000"/>
              </a:lnSpc>
              <a:spcBef>
                <a:spcPct val="20000"/>
              </a:spcBef>
              <a:buClr>
                <a:schemeClr val="tx1"/>
              </a:buClr>
              <a:defRPr/>
            </a:pPr>
            <a:r>
              <a:rPr lang="en-US" sz="2400" kern="0" dirty="0">
                <a:latin typeface="Calibri" pitchFamily="34" charset="0"/>
              </a:rPr>
              <a:t>initialize v = </a:t>
            </a:r>
            <a:r>
              <a:rPr lang="en-US" sz="2400" kern="0" dirty="0">
                <a:latin typeface="Times New Roman" pitchFamily="18" charset="0"/>
                <a:cs typeface="Times New Roman" pitchFamily="18" charset="0"/>
              </a:rPr>
              <a:t>-∞</a:t>
            </a:r>
          </a:p>
          <a:p>
            <a:pPr marL="742913" lvl="1" indent="-285737">
              <a:lnSpc>
                <a:spcPct val="80000"/>
              </a:lnSpc>
              <a:spcBef>
                <a:spcPct val="20000"/>
              </a:spcBef>
              <a:buClr>
                <a:schemeClr val="tx1"/>
              </a:buClr>
              <a:defRPr/>
            </a:pPr>
            <a:r>
              <a:rPr lang="en-US" sz="2400" kern="0" dirty="0">
                <a:latin typeface="Calibri" pitchFamily="34" charset="0"/>
              </a:rPr>
              <a:t>for each successor of state:</a:t>
            </a:r>
          </a:p>
          <a:p>
            <a:pPr marL="1142942" lvl="2" indent="-228589">
              <a:lnSpc>
                <a:spcPct val="80000"/>
              </a:lnSpc>
              <a:spcBef>
                <a:spcPct val="20000"/>
              </a:spcBef>
              <a:buClr>
                <a:schemeClr val="accent2"/>
              </a:buClr>
              <a:defRPr/>
            </a:pPr>
            <a:r>
              <a:rPr lang="en-US" sz="2400" kern="0" dirty="0">
                <a:latin typeface="Calibri" pitchFamily="34" charset="0"/>
              </a:rPr>
              <a:t>v = max(v, </a:t>
            </a:r>
            <a:r>
              <a:rPr lang="en-US" sz="2400" kern="0" dirty="0">
                <a:solidFill>
                  <a:srgbClr val="7030A0"/>
                </a:solidFill>
                <a:latin typeface="Calibri" pitchFamily="34" charset="0"/>
              </a:rPr>
              <a:t>value(successor)</a:t>
            </a:r>
            <a:r>
              <a:rPr lang="en-US" sz="2400" kern="0" dirty="0">
                <a:latin typeface="Calibri" pitchFamily="34" charset="0"/>
              </a:rPr>
              <a:t>)</a:t>
            </a:r>
          </a:p>
          <a:p>
            <a:pPr marL="742913" lvl="1" indent="-285737">
              <a:lnSpc>
                <a:spcPct val="80000"/>
              </a:lnSpc>
              <a:spcBef>
                <a:spcPct val="20000"/>
              </a:spcBef>
              <a:buClr>
                <a:schemeClr val="tx1"/>
              </a:buClr>
              <a:defRPr/>
            </a:pPr>
            <a:r>
              <a:rPr lang="en-US" sz="2400" kern="0" dirty="0">
                <a:latin typeface="Calibri" pitchFamily="34" charset="0"/>
              </a:rPr>
              <a:t>return 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1" grpId="0" animBg="1"/>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14339"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14382" name="AutoShape 13"/>
            <p:cNvCxnSpPr>
              <a:cxnSpLocks noChangeShapeType="1"/>
              <a:stCxn id="14374"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14383"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14380" name="AutoShape 17"/>
            <p:cNvCxnSpPr>
              <a:cxnSpLocks noChangeShapeType="1"/>
              <a:stCxn id="14374" idx="0"/>
            </p:cNvCxnSpPr>
            <p:nvPr/>
          </p:nvCxnSpPr>
          <p:spPr bwMode="auto">
            <a:xfrm>
              <a:off x="2173288" y="3765550"/>
              <a:ext cx="763586" cy="822325"/>
            </a:xfrm>
            <a:prstGeom prst="straightConnector1">
              <a:avLst/>
            </a:prstGeom>
            <a:noFill/>
            <a:ln w="12700">
              <a:solidFill>
                <a:schemeClr val="tx1"/>
              </a:solidFill>
              <a:round/>
              <a:headEnd/>
              <a:tailEnd type="triangle" w="med" len="med"/>
            </a:ln>
          </p:spPr>
        </p:cxnSp>
        <p:sp>
          <p:nvSpPr>
            <p:cNvPr id="14381"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1437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7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1437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7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14374"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5" name="AutoShape 7"/>
            <p:cNvCxnSpPr>
              <a:cxnSpLocks noChangeShapeType="1"/>
              <a:stCxn id="14339" idx="3"/>
              <a:endCxn id="14374"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14374" idx="0"/>
          </p:cNvCxnSpPr>
          <p:nvPr/>
        </p:nvCxnSpPr>
        <p:spPr bwMode="auto">
          <a:xfrm flipH="1">
            <a:off x="1883835" y="3765553"/>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3"/>
            <a:ext cx="304800" cy="2116"/>
          </a:xfrm>
          <a:prstGeom prst="straightConnector1">
            <a:avLst/>
          </a:prstGeom>
          <a:noFill/>
          <a:ln w="12700">
            <a:solidFill>
              <a:schemeClr val="tx1"/>
            </a:solidFill>
            <a:round/>
            <a:headEnd/>
            <a:tailEnd/>
          </a:ln>
        </p:spPr>
      </p:cxnSp>
      <p:cxnSp>
        <p:nvCxnSpPr>
          <p:cNvPr id="70" name="AutoShape 21"/>
          <p:cNvCxnSpPr>
            <a:cxnSpLocks noChangeShapeType="1"/>
            <a:stCxn id="14339" idx="3"/>
          </p:cNvCxnSpPr>
          <p:nvPr/>
        </p:nvCxnSpPr>
        <p:spPr bwMode="auto">
          <a:xfrm rot="16200000" flipH="1">
            <a:off x="6212417" y="2250019"/>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14374"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3"/>
            <a:ext cx="508000" cy="1235075"/>
            <a:chOff x="4270375" y="2514600"/>
            <a:chExt cx="381000" cy="1235075"/>
          </a:xfrm>
        </p:grpSpPr>
        <p:sp>
          <p:nvSpPr>
            <p:cNvPr id="14372"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73" name="AutoShape 21"/>
            <p:cNvCxnSpPr>
              <a:cxnSpLocks noChangeShapeType="1"/>
              <a:stCxn id="14339" idx="3"/>
              <a:endCxn id="14372"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5"/>
            <a:ext cx="1524000" cy="1190625"/>
            <a:chOff x="3505200" y="3762375"/>
            <a:chExt cx="1142999" cy="1190625"/>
          </a:xfrm>
        </p:grpSpPr>
        <p:cxnSp>
          <p:nvCxnSpPr>
            <p:cNvPr id="14368"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14369"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14370"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14371"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1998" cy="1250950"/>
            <a:chOff x="4460876" y="2514600"/>
            <a:chExt cx="2476499" cy="1250950"/>
          </a:xfrm>
        </p:grpSpPr>
        <p:sp>
          <p:nvSpPr>
            <p:cNvPr id="14366"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14367" name="AutoShape 27"/>
            <p:cNvCxnSpPr>
              <a:cxnSpLocks noChangeShapeType="1"/>
              <a:stCxn id="14339" idx="3"/>
              <a:endCxn id="14366"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5"/>
            <a:ext cx="1524000" cy="1190625"/>
            <a:chOff x="5791200" y="3762375"/>
            <a:chExt cx="1142999" cy="1190625"/>
          </a:xfrm>
        </p:grpSpPr>
        <p:cxnSp>
          <p:nvCxnSpPr>
            <p:cNvPr id="14362"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14363"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14364"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14365"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14360"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14361"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14358"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14359"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10025" y="1470461"/>
            <a:ext cx="4918972" cy="454933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err="1"/>
              <a:t>Minimax</a:t>
            </a:r>
            <a:r>
              <a:rPr lang="en-US" dirty="0"/>
              <a:t> Efficiency</a:t>
            </a:r>
          </a:p>
        </p:txBody>
      </p:sp>
      <p:sp>
        <p:nvSpPr>
          <p:cNvPr id="3" name="Content Placeholder 2"/>
          <p:cNvSpPr>
            <a:spLocks noGrp="1"/>
          </p:cNvSpPr>
          <p:nvPr>
            <p:ph idx="1"/>
          </p:nvPr>
        </p:nvSpPr>
        <p:spPr>
          <a:xfrm>
            <a:off x="406400" y="1519236"/>
            <a:ext cx="5918200" cy="4729164"/>
          </a:xfrm>
        </p:spPr>
        <p:txBody>
          <a:bodyPr/>
          <a:lstStyle/>
          <a:p>
            <a:pPr lvl="0">
              <a:lnSpc>
                <a:spcPct val="90000"/>
              </a:lnSpc>
              <a:buClr>
                <a:srgbClr val="333399"/>
              </a:buClr>
            </a:pPr>
            <a:r>
              <a:rPr lang="en-US" sz="2800" dirty="0">
                <a:solidFill>
                  <a:srgbClr val="333399"/>
                </a:solidFill>
              </a:rPr>
              <a:t>How efficient is </a:t>
            </a:r>
            <a:r>
              <a:rPr lang="en-US" sz="2800" dirty="0" err="1">
                <a:solidFill>
                  <a:srgbClr val="333399"/>
                </a:solidFill>
              </a:rPr>
              <a:t>minimax</a:t>
            </a:r>
            <a:r>
              <a:rPr lang="en-US" sz="2800" dirty="0">
                <a:solidFill>
                  <a:srgbClr val="333399"/>
                </a:solidFill>
              </a:rPr>
              <a:t>?</a:t>
            </a:r>
          </a:p>
          <a:p>
            <a:pPr lvl="1">
              <a:lnSpc>
                <a:spcPct val="90000"/>
              </a:lnSpc>
              <a:buClr>
                <a:srgbClr val="333399"/>
              </a:buClr>
            </a:pPr>
            <a:r>
              <a:rPr lang="en-US" sz="2400" dirty="0"/>
              <a:t>Just like (exhaustive) DFS</a:t>
            </a:r>
          </a:p>
          <a:p>
            <a:pPr lvl="1">
              <a:lnSpc>
                <a:spcPct val="90000"/>
              </a:lnSpc>
              <a:buClr>
                <a:srgbClr val="000000"/>
              </a:buClr>
            </a:pPr>
            <a:r>
              <a:rPr lang="en-US" sz="2400" dirty="0">
                <a:solidFill>
                  <a:srgbClr val="000000"/>
                </a:solidFill>
                <a:ea typeface="+mn-ea"/>
                <a:cs typeface="+mn-cs"/>
              </a:rPr>
              <a:t>Time: O(</a:t>
            </a:r>
            <a:r>
              <a:rPr lang="en-US" sz="2400" dirty="0" err="1">
                <a:solidFill>
                  <a:srgbClr val="000000"/>
                </a:solidFill>
                <a:ea typeface="+mn-ea"/>
                <a:cs typeface="+mn-cs"/>
              </a:rPr>
              <a:t>b</a:t>
            </a:r>
            <a:r>
              <a:rPr lang="en-US" sz="2400" baseline="30000" dirty="0" err="1">
                <a:solidFill>
                  <a:srgbClr val="000000"/>
                </a:solidFill>
                <a:ea typeface="+mn-ea"/>
                <a:cs typeface="+mn-cs"/>
              </a:rPr>
              <a:t>m</a:t>
            </a:r>
            <a:r>
              <a:rPr lang="en-US" sz="2400" dirty="0">
                <a:solidFill>
                  <a:srgbClr val="000000"/>
                </a:solidFill>
                <a:ea typeface="+mn-ea"/>
                <a:cs typeface="+mn-cs"/>
              </a:rPr>
              <a:t>)</a:t>
            </a:r>
          </a:p>
          <a:p>
            <a:pPr lvl="1">
              <a:lnSpc>
                <a:spcPct val="90000"/>
              </a:lnSpc>
              <a:buClr>
                <a:srgbClr val="000000"/>
              </a:buClr>
            </a:pPr>
            <a:r>
              <a:rPr lang="en-US" sz="2400" dirty="0">
                <a:solidFill>
                  <a:srgbClr val="000000"/>
                </a:solidFill>
                <a:ea typeface="+mn-ea"/>
                <a:cs typeface="+mn-cs"/>
              </a:rPr>
              <a:t>Space: O(</a:t>
            </a:r>
            <a:r>
              <a:rPr lang="en-US" sz="2400" dirty="0" err="1">
                <a:solidFill>
                  <a:srgbClr val="000000"/>
                </a:solidFill>
                <a:ea typeface="+mn-ea"/>
                <a:cs typeface="+mn-cs"/>
              </a:rPr>
              <a:t>bm</a:t>
            </a:r>
            <a:r>
              <a:rPr lang="en-US" sz="2400" dirty="0">
                <a:solidFill>
                  <a:srgbClr val="000000"/>
                </a:solidFill>
                <a:ea typeface="+mn-ea"/>
                <a:cs typeface="+mn-cs"/>
              </a:rPr>
              <a:t>)</a:t>
            </a:r>
          </a:p>
          <a:p>
            <a:pPr lvl="0">
              <a:lnSpc>
                <a:spcPct val="90000"/>
              </a:lnSpc>
              <a:buClr>
                <a:srgbClr val="333399"/>
              </a:buClr>
            </a:pPr>
            <a:endParaRPr lang="en-US" sz="2800" dirty="0">
              <a:solidFill>
                <a:srgbClr val="333399"/>
              </a:solidFill>
            </a:endParaRPr>
          </a:p>
          <a:p>
            <a:pPr lvl="0">
              <a:lnSpc>
                <a:spcPct val="90000"/>
              </a:lnSpc>
              <a:buClr>
                <a:srgbClr val="333399"/>
              </a:buClr>
            </a:pPr>
            <a:r>
              <a:rPr lang="en-US" sz="2800" dirty="0">
                <a:solidFill>
                  <a:srgbClr val="333399"/>
                </a:solidFill>
              </a:rPr>
              <a:t>Example: For </a:t>
            </a:r>
            <a:r>
              <a:rPr lang="en-US" sz="2800" kern="1200" dirty="0">
                <a:solidFill>
                  <a:srgbClr val="333399"/>
                </a:solidFill>
              </a:rPr>
              <a:t>chess, b </a:t>
            </a:r>
            <a:r>
              <a:rPr lang="en-US" sz="2800" kern="1200" dirty="0">
                <a:solidFill>
                  <a:srgbClr val="333399"/>
                </a:solidFill>
                <a:sym typeface="Symbol" pitchFamily="18" charset="2"/>
              </a:rPr>
              <a:t> 35, m  100</a:t>
            </a:r>
            <a:endParaRPr lang="en-US" sz="2800" dirty="0">
              <a:solidFill>
                <a:srgbClr val="333399"/>
              </a:solidFill>
            </a:endParaRPr>
          </a:p>
          <a:p>
            <a:pPr marL="800082" lvl="1" indent="-342882">
              <a:lnSpc>
                <a:spcPct val="90000"/>
              </a:lnSpc>
              <a:buClrTx/>
            </a:pPr>
            <a:r>
              <a:rPr lang="en-US" sz="2400" dirty="0">
                <a:solidFill>
                  <a:srgbClr val="000000"/>
                </a:solidFill>
                <a:ea typeface="+mn-ea"/>
                <a:cs typeface="+mn-cs"/>
              </a:rPr>
              <a:t>Exact solution is completely infeasible</a:t>
            </a:r>
          </a:p>
          <a:p>
            <a:pPr marL="800082" lvl="1" indent="-342882">
              <a:lnSpc>
                <a:spcPct val="90000"/>
              </a:lnSpc>
              <a:buClrTx/>
            </a:pPr>
            <a:r>
              <a:rPr lang="en-US" sz="2400" dirty="0">
                <a:solidFill>
                  <a:srgbClr val="000000"/>
                </a:solidFill>
                <a:ea typeface="+mn-ea"/>
                <a:cs typeface="+mn-cs"/>
              </a:rPr>
              <a:t>But, do we need to explore the whole tree?</a:t>
            </a:r>
          </a:p>
          <a:p>
            <a:endParaRPr lang="en-US" sz="4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Game Playing State-of-the-Art</a:t>
            </a:r>
          </a:p>
        </p:txBody>
      </p:sp>
      <p:sp>
        <p:nvSpPr>
          <p:cNvPr id="1098755" name="Rectangle 3"/>
          <p:cNvSpPr>
            <a:spLocks noGrp="1" noChangeArrowheads="1"/>
          </p:cNvSpPr>
          <p:nvPr>
            <p:ph idx="1"/>
          </p:nvPr>
        </p:nvSpPr>
        <p:spPr>
          <a:xfrm>
            <a:off x="381000" y="1295400"/>
            <a:ext cx="5562600" cy="4983162"/>
          </a:xfrm>
        </p:spPr>
        <p:txBody>
          <a:bodyPr/>
          <a:lstStyle/>
          <a:p>
            <a:pPr eaLnBrk="1" hangingPunct="1">
              <a:lnSpc>
                <a:spcPct val="80000"/>
              </a:lnSpc>
            </a:pPr>
            <a:r>
              <a:rPr lang="en-US" sz="1900" b="1" dirty="0"/>
              <a:t>Checkers:</a:t>
            </a:r>
            <a:r>
              <a:rPr lang="en-US" sz="1900" dirty="0"/>
              <a:t> 1950: First computer player.  1994: First computer champion: Chinook ended 40-year-reign of human champion Marion Tinsley using complete 8-piece endgame. 2007: Checkers solved!</a:t>
            </a:r>
          </a:p>
          <a:p>
            <a:pPr eaLnBrk="1" hangingPunct="1">
              <a:lnSpc>
                <a:spcPct val="80000"/>
              </a:lnSpc>
            </a:pPr>
            <a:endParaRPr lang="en-US" sz="1600" b="1" dirty="0"/>
          </a:p>
          <a:p>
            <a:pPr eaLnBrk="1" hangingPunct="1">
              <a:lnSpc>
                <a:spcPct val="80000"/>
              </a:lnSpc>
            </a:pPr>
            <a:r>
              <a:rPr lang="en-US" sz="1900" b="1" dirty="0"/>
              <a:t>Chess:</a:t>
            </a:r>
            <a:r>
              <a:rPr lang="en-US" sz="1900" dirty="0"/>
              <a:t> 1997: Deep Blue defeats human champion Gary Kasparov in a six-game match.  Deep Blue examined 200M positions per second, used very sophisticated evaluation and undisclosed methods for extending some lines of search up to 40 ply.  Current programs are even better, if less historic.</a:t>
            </a:r>
          </a:p>
          <a:p>
            <a:pPr eaLnBrk="1" hangingPunct="1">
              <a:lnSpc>
                <a:spcPct val="80000"/>
              </a:lnSpc>
            </a:pPr>
            <a:endParaRPr lang="en-US" sz="1600" b="1" dirty="0"/>
          </a:p>
          <a:p>
            <a:pPr eaLnBrk="1" hangingPunct="1">
              <a:lnSpc>
                <a:spcPct val="80000"/>
              </a:lnSpc>
            </a:pPr>
            <a:r>
              <a:rPr lang="en-US" sz="1900" b="1" dirty="0"/>
              <a:t>Go:</a:t>
            </a:r>
            <a:r>
              <a:rPr lang="en-US" sz="1900" dirty="0"/>
              <a:t> Human champions are now starting to be challenged by machines, though the best humans still beat the best machines. In go, b &gt; 300!  Classic programs use pattern knowledge bases, but big recent advances use Monte Carlo (randomized) expansion methods.</a:t>
            </a:r>
          </a:p>
          <a:p>
            <a:pPr eaLnBrk="1" hangingPunct="1">
              <a:lnSpc>
                <a:spcPct val="80000"/>
              </a:lnSpc>
            </a:pPr>
            <a:endParaRPr lang="en-US" sz="1600" b="1" dirty="0"/>
          </a:p>
          <a:p>
            <a:pPr eaLnBrk="1" hangingPunct="1">
              <a:lnSpc>
                <a:spcPct val="80000"/>
              </a:lnSpc>
            </a:pPr>
            <a:r>
              <a:rPr lang="en-US" sz="1900" b="1" dirty="0" err="1"/>
              <a:t>Pacman</a:t>
            </a:r>
            <a:endParaRPr lang="en-US" sz="1900" dirty="0"/>
          </a:p>
          <a:p>
            <a:pPr eaLnBrk="1" hangingPunct="1">
              <a:lnSpc>
                <a:spcPct val="80000"/>
              </a:lnSpc>
            </a:pPr>
            <a:endParaRPr lang="en-US" sz="19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3600" y="1360100"/>
            <a:ext cx="6248400" cy="4887716"/>
          </a:xfrm>
          <a:prstGeom prst="rect">
            <a:avLst/>
          </a:prstGeom>
          <a:noFill/>
        </p:spPr>
      </p:pic>
      <p:sp>
        <p:nvSpPr>
          <p:cNvPr id="8" name="Rectangle 7"/>
          <p:cNvSpPr/>
          <p:nvPr/>
        </p:nvSpPr>
        <p:spPr>
          <a:xfrm>
            <a:off x="70104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229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72600" y="1371600"/>
            <a:ext cx="1676400"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746606" y="1371600"/>
            <a:ext cx="1445394" cy="4514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87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987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987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9875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822" y="1888303"/>
            <a:ext cx="3579027" cy="1395412"/>
          </a:xfrm>
          <a:prstGeom prst="rect">
            <a:avLst/>
          </a:prstGeom>
          <a:noFill/>
          <a:extLst>
            <a:ext uri="{909E8E84-426E-40dd-AFC4-6F175D3DCCD1}">
              <a14:hiddenFill xmlns:a14="http://schemas.microsoft.com/office/drawing/2010/main" xmlns="">
                <a:solidFill>
                  <a:srgbClr val="FFFFFF"/>
                </a:solidFill>
              </a14:hiddenFill>
            </a:ext>
          </a:extLst>
        </p:spPr>
      </p:pic>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7071" y="1536553"/>
            <a:ext cx="3674720" cy="1974850"/>
          </a:xfrm>
          <a:prstGeom prst="rect">
            <a:avLst/>
          </a:prstGeom>
          <a:noFill/>
          <a:extLst>
            <a:ext uri="{909E8E84-426E-40dd-AFC4-6F175D3DCCD1}">
              <a14:hiddenFill xmlns:a14="http://schemas.microsoft.com/office/drawing/2010/main" xmlns="">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a:t>Minimax Properties</a:t>
            </a:r>
          </a:p>
        </p:txBody>
      </p:sp>
      <p:sp>
        <p:nvSpPr>
          <p:cNvPr id="935939" name="Rectangle 3"/>
          <p:cNvSpPr>
            <a:spLocks noGrp="1" noChangeArrowheads="1"/>
          </p:cNvSpPr>
          <p:nvPr>
            <p:ph idx="1"/>
          </p:nvPr>
        </p:nvSpPr>
        <p:spPr>
          <a:xfrm>
            <a:off x="2286000" y="5257800"/>
            <a:ext cx="7366000" cy="685800"/>
          </a:xfrm>
        </p:spPr>
        <p:txBody>
          <a:bodyPr/>
          <a:lstStyle/>
          <a:p>
            <a:pPr algn="ctr" eaLnBrk="1" hangingPunct="1">
              <a:lnSpc>
                <a:spcPct val="90000"/>
              </a:lnSpc>
              <a:buNone/>
            </a:pPr>
            <a:r>
              <a:rPr lang="en-US" sz="2800" dirty="0"/>
              <a:t>Optimal against a perfect player.  Otherwise?</a:t>
            </a:r>
          </a:p>
          <a:p>
            <a:pPr algn="ctr" eaLnBrk="1" hangingPunct="1">
              <a:lnSpc>
                <a:spcPct val="90000"/>
              </a:lnSpc>
            </a:pPr>
            <a:endParaRPr lang="en-US" sz="2800" dirty="0"/>
          </a:p>
        </p:txBody>
      </p:sp>
      <p:sp>
        <p:nvSpPr>
          <p:cNvPr id="16388" name="AutoShape 5"/>
          <p:cNvSpPr>
            <a:spLocks noChangeArrowheads="1"/>
          </p:cNvSpPr>
          <p:nvPr/>
        </p:nvSpPr>
        <p:spPr bwMode="auto">
          <a:xfrm>
            <a:off x="5791200" y="2057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latin typeface="Calibri" pitchFamily="34" charset="0"/>
            </a:endParaRPr>
          </a:p>
        </p:txBody>
      </p:sp>
      <p:sp>
        <p:nvSpPr>
          <p:cNvPr id="16389" name="AutoShape 6"/>
          <p:cNvSpPr>
            <a:spLocks noChangeArrowheads="1"/>
          </p:cNvSpPr>
          <p:nvPr/>
        </p:nvSpPr>
        <p:spPr bwMode="auto">
          <a:xfrm rot="10800000">
            <a:off x="5029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0" name="AutoShape 7"/>
          <p:cNvSpPr>
            <a:spLocks noChangeArrowheads="1"/>
          </p:cNvSpPr>
          <p:nvPr/>
        </p:nvSpPr>
        <p:spPr bwMode="auto">
          <a:xfrm rot="10800000">
            <a:off x="6553200" y="3048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latin typeface="Calibri" pitchFamily="34" charset="0"/>
            </a:endParaRPr>
          </a:p>
        </p:txBody>
      </p:sp>
      <p:sp>
        <p:nvSpPr>
          <p:cNvPr id="16391" name="Rectangle 8"/>
          <p:cNvSpPr>
            <a:spLocks noChangeArrowheads="1"/>
          </p:cNvSpPr>
          <p:nvPr/>
        </p:nvSpPr>
        <p:spPr bwMode="auto">
          <a:xfrm>
            <a:off x="4648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a:t>
            </a:r>
          </a:p>
        </p:txBody>
      </p:sp>
      <p:sp>
        <p:nvSpPr>
          <p:cNvPr id="16392" name="Rectangle 9"/>
          <p:cNvSpPr>
            <a:spLocks noChangeArrowheads="1"/>
          </p:cNvSpPr>
          <p:nvPr/>
        </p:nvSpPr>
        <p:spPr bwMode="auto">
          <a:xfrm>
            <a:off x="53340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10</a:t>
            </a:r>
          </a:p>
        </p:txBody>
      </p:sp>
      <p:sp>
        <p:nvSpPr>
          <p:cNvPr id="16393" name="Rectangle 10"/>
          <p:cNvSpPr>
            <a:spLocks noChangeArrowheads="1"/>
          </p:cNvSpPr>
          <p:nvPr/>
        </p:nvSpPr>
        <p:spPr bwMode="auto">
          <a:xfrm>
            <a:off x="6172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a:latin typeface="Calibri" pitchFamily="34" charset="0"/>
              </a:rPr>
              <a:t>9</a:t>
            </a:r>
          </a:p>
        </p:txBody>
      </p:sp>
      <p:sp>
        <p:nvSpPr>
          <p:cNvPr id="16394" name="Rectangle 11"/>
          <p:cNvSpPr>
            <a:spLocks noChangeArrowheads="1"/>
          </p:cNvSpPr>
          <p:nvPr/>
        </p:nvSpPr>
        <p:spPr bwMode="auto">
          <a:xfrm>
            <a:off x="6934200" y="4343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latin typeface="Calibri" pitchFamily="34" charset="0"/>
              </a:rPr>
              <a:t>100</a:t>
            </a:r>
          </a:p>
        </p:txBody>
      </p:sp>
      <p:cxnSp>
        <p:nvCxnSpPr>
          <p:cNvPr id="16395" name="AutoShape 12"/>
          <p:cNvCxnSpPr>
            <a:cxnSpLocks noChangeShapeType="1"/>
            <a:stCxn id="16388" idx="3"/>
            <a:endCxn id="16389" idx="3"/>
          </p:cNvCxnSpPr>
          <p:nvPr/>
        </p:nvCxnSpPr>
        <p:spPr bwMode="auto">
          <a:xfrm flipH="1">
            <a:off x="5219700" y="2362200"/>
            <a:ext cx="762000" cy="685800"/>
          </a:xfrm>
          <a:prstGeom prst="straightConnector1">
            <a:avLst/>
          </a:prstGeom>
          <a:noFill/>
          <a:ln w="9525">
            <a:solidFill>
              <a:schemeClr val="tx1"/>
            </a:solidFill>
            <a:round/>
            <a:headEnd/>
            <a:tailEnd type="triangle" w="med" len="med"/>
          </a:ln>
        </p:spPr>
      </p:cxnSp>
      <p:cxnSp>
        <p:nvCxnSpPr>
          <p:cNvPr id="16396" name="AutoShape 13"/>
          <p:cNvCxnSpPr>
            <a:cxnSpLocks noChangeShapeType="1"/>
            <a:stCxn id="16388" idx="3"/>
            <a:endCxn id="16390" idx="3"/>
          </p:cNvCxnSpPr>
          <p:nvPr/>
        </p:nvCxnSpPr>
        <p:spPr bwMode="auto">
          <a:xfrm>
            <a:off x="5981700" y="2362200"/>
            <a:ext cx="762000" cy="685800"/>
          </a:xfrm>
          <a:prstGeom prst="straightConnector1">
            <a:avLst/>
          </a:prstGeom>
          <a:noFill/>
          <a:ln w="9525">
            <a:solidFill>
              <a:schemeClr val="tx1"/>
            </a:solidFill>
            <a:round/>
            <a:headEnd/>
            <a:tailEnd type="triangle" w="med" len="med"/>
          </a:ln>
        </p:spPr>
      </p:cxnSp>
      <p:cxnSp>
        <p:nvCxnSpPr>
          <p:cNvPr id="16397" name="AutoShape 14"/>
          <p:cNvCxnSpPr>
            <a:cxnSpLocks noChangeShapeType="1"/>
            <a:stCxn id="16389" idx="0"/>
            <a:endCxn id="16391" idx="0"/>
          </p:cNvCxnSpPr>
          <p:nvPr/>
        </p:nvCxnSpPr>
        <p:spPr bwMode="auto">
          <a:xfrm flipH="1">
            <a:off x="4838700" y="3352800"/>
            <a:ext cx="381000" cy="990600"/>
          </a:xfrm>
          <a:prstGeom prst="straightConnector1">
            <a:avLst/>
          </a:prstGeom>
          <a:noFill/>
          <a:ln w="9525">
            <a:solidFill>
              <a:schemeClr val="tx1"/>
            </a:solidFill>
            <a:round/>
            <a:headEnd/>
            <a:tailEnd type="triangle" w="med" len="med"/>
          </a:ln>
        </p:spPr>
      </p:cxnSp>
      <p:cxnSp>
        <p:nvCxnSpPr>
          <p:cNvPr id="16398" name="AutoShape 15"/>
          <p:cNvCxnSpPr>
            <a:cxnSpLocks noChangeShapeType="1"/>
            <a:stCxn id="16389" idx="0"/>
            <a:endCxn id="16392" idx="0"/>
          </p:cNvCxnSpPr>
          <p:nvPr/>
        </p:nvCxnSpPr>
        <p:spPr bwMode="auto">
          <a:xfrm>
            <a:off x="5219700" y="3352800"/>
            <a:ext cx="304800" cy="990600"/>
          </a:xfrm>
          <a:prstGeom prst="straightConnector1">
            <a:avLst/>
          </a:prstGeom>
          <a:noFill/>
          <a:ln w="9525">
            <a:solidFill>
              <a:schemeClr val="tx1"/>
            </a:solidFill>
            <a:round/>
            <a:headEnd/>
            <a:tailEnd type="triangle" w="med" len="med"/>
          </a:ln>
        </p:spPr>
      </p:cxnSp>
      <p:cxnSp>
        <p:nvCxnSpPr>
          <p:cNvPr id="16399" name="AutoShape 16"/>
          <p:cNvCxnSpPr>
            <a:cxnSpLocks noChangeShapeType="1"/>
            <a:stCxn id="16390" idx="0"/>
            <a:endCxn id="16393" idx="0"/>
          </p:cNvCxnSpPr>
          <p:nvPr/>
        </p:nvCxnSpPr>
        <p:spPr bwMode="auto">
          <a:xfrm flipH="1">
            <a:off x="6362700" y="3352800"/>
            <a:ext cx="381000" cy="990600"/>
          </a:xfrm>
          <a:prstGeom prst="straightConnector1">
            <a:avLst/>
          </a:prstGeom>
          <a:noFill/>
          <a:ln w="9525">
            <a:solidFill>
              <a:schemeClr val="tx1"/>
            </a:solidFill>
            <a:round/>
            <a:headEnd/>
            <a:tailEnd type="triangle" w="med" len="med"/>
          </a:ln>
        </p:spPr>
      </p:cxnSp>
      <p:cxnSp>
        <p:nvCxnSpPr>
          <p:cNvPr id="16400" name="AutoShape 17"/>
          <p:cNvCxnSpPr>
            <a:cxnSpLocks noChangeShapeType="1"/>
            <a:stCxn id="16390" idx="0"/>
            <a:endCxn id="16394" idx="0"/>
          </p:cNvCxnSpPr>
          <p:nvPr/>
        </p:nvCxnSpPr>
        <p:spPr bwMode="auto">
          <a:xfrm>
            <a:off x="6743700" y="3352800"/>
            <a:ext cx="381000" cy="990600"/>
          </a:xfrm>
          <a:prstGeom prst="straightConnector1">
            <a:avLst/>
          </a:prstGeom>
          <a:noFill/>
          <a:ln w="9525">
            <a:solidFill>
              <a:schemeClr val="tx1"/>
            </a:solidFill>
            <a:round/>
            <a:headEnd/>
            <a:tailEnd type="triangle" w="med" len="med"/>
          </a:ln>
        </p:spPr>
      </p:cxnSp>
      <p:sp>
        <p:nvSpPr>
          <p:cNvPr id="16401" name="Text Box 18"/>
          <p:cNvSpPr txBox="1">
            <a:spLocks noChangeArrowheads="1"/>
          </p:cNvSpPr>
          <p:nvPr/>
        </p:nvSpPr>
        <p:spPr bwMode="auto">
          <a:xfrm>
            <a:off x="6194425" y="20574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max</a:t>
            </a:r>
          </a:p>
        </p:txBody>
      </p:sp>
      <p:sp>
        <p:nvSpPr>
          <p:cNvPr id="16402" name="Text Box 19"/>
          <p:cNvSpPr txBox="1">
            <a:spLocks noChangeArrowheads="1"/>
          </p:cNvSpPr>
          <p:nvPr/>
        </p:nvSpPr>
        <p:spPr bwMode="auto">
          <a:xfrm>
            <a:off x="7010400" y="2971800"/>
            <a:ext cx="663575" cy="366713"/>
          </a:xfrm>
          <a:prstGeom prst="rect">
            <a:avLst/>
          </a:prstGeom>
          <a:noFill/>
          <a:ln w="12700">
            <a:noFill/>
            <a:miter lim="800000"/>
            <a:headEnd/>
            <a:tailEnd/>
          </a:ln>
        </p:spPr>
        <p:txBody>
          <a:bodyPr anchor="ctr">
            <a:spAutoFit/>
          </a:bodyPr>
          <a:lstStyle/>
          <a:p>
            <a:pPr algn="ctr">
              <a:spcBef>
                <a:spcPct val="50000"/>
              </a:spcBef>
            </a:pPr>
            <a:r>
              <a:rPr lang="en-US" b="1">
                <a:latin typeface="Calibri" pitchFamily="34" charset="0"/>
              </a:rPr>
              <a:t>min</a:t>
            </a:r>
          </a:p>
        </p:txBody>
      </p:sp>
      <p:sp>
        <p:nvSpPr>
          <p:cNvPr id="16403" name="Text Box 20"/>
          <p:cNvSpPr txBox="1">
            <a:spLocks noChangeArrowheads="1"/>
          </p:cNvSpPr>
          <p:nvPr/>
        </p:nvSpPr>
        <p:spPr bwMode="auto">
          <a:xfrm>
            <a:off x="7010400" y="6477000"/>
            <a:ext cx="51816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min </a:t>
            </a:r>
            <a:r>
              <a:rPr lang="en-US" dirty="0" err="1">
                <a:solidFill>
                  <a:srgbClr val="CC0000"/>
                </a:solidFill>
                <a:latin typeface="Calibri" pitchFamily="34" charset="0"/>
              </a:rPr>
              <a:t>vs</a:t>
            </a:r>
            <a:r>
              <a:rPr lang="en-US" dirty="0">
                <a:solidFill>
                  <a:srgbClr val="CC0000"/>
                </a:solidFill>
                <a:latin typeface="Calibri" pitchFamily="34" charset="0"/>
              </a:rPr>
              <a:t> </a:t>
            </a:r>
            <a:r>
              <a:rPr lang="en-US" dirty="0" err="1">
                <a:solidFill>
                  <a:srgbClr val="CC0000"/>
                </a:solidFill>
                <a:latin typeface="Calibri" pitchFamily="34" charset="0"/>
              </a:rPr>
              <a:t>exp</a:t>
            </a:r>
            <a:r>
              <a:rPr lang="en-US" dirty="0">
                <a:solidFill>
                  <a:srgbClr val="CC0000"/>
                </a:solidFill>
                <a:latin typeface="Calibri" pitchFamily="34" charset="0"/>
              </a:rPr>
              <a:t> (L6D2, L6D3)]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40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(Min)</a:t>
            </a:r>
          </a:p>
        </p:txBody>
      </p:sp>
      <p:pic>
        <p:nvPicPr>
          <p:cNvPr id="5" name="Min vs Exp (m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00" y="1143000"/>
            <a:ext cx="8382000" cy="5238750"/>
          </a:xfrm>
          <a:prstGeom prst="rect">
            <a:avLst/>
          </a:prstGeom>
        </p:spPr>
      </p:pic>
    </p:spTree>
    <p:extLst>
      <p:ext uri="{BB962C8B-B14F-4D97-AF65-F5344CB8AC3E}">
        <p14:creationId xmlns:p14="http://schemas.microsoft.com/office/powerpoint/2010/main" val="39463926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Min vs. </a:t>
            </a:r>
            <a:r>
              <a:rPr lang="en-US" dirty="0" err="1"/>
              <a:t>Exp</a:t>
            </a:r>
            <a:r>
              <a:rPr lang="en-US" dirty="0"/>
              <a:t> (</a:t>
            </a:r>
            <a:r>
              <a:rPr lang="en-US" dirty="0" err="1"/>
              <a:t>Exp</a:t>
            </a:r>
            <a:r>
              <a:rPr lang="en-US" dirty="0"/>
              <a:t>)</a:t>
            </a:r>
          </a:p>
        </p:txBody>
      </p:sp>
      <p:pic>
        <p:nvPicPr>
          <p:cNvPr id="3" name="Min vs Exp (ex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90948" y="1382713"/>
            <a:ext cx="7656142" cy="469423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Resource Limits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Resource Limits</a:t>
            </a:r>
          </a:p>
        </p:txBody>
      </p:sp>
      <p:sp>
        <p:nvSpPr>
          <p:cNvPr id="17411" name="Rectangle 3"/>
          <p:cNvSpPr>
            <a:spLocks noGrp="1" noChangeArrowheads="1"/>
          </p:cNvSpPr>
          <p:nvPr>
            <p:ph idx="1"/>
          </p:nvPr>
        </p:nvSpPr>
        <p:spPr>
          <a:xfrm>
            <a:off x="304800" y="1371600"/>
            <a:ext cx="7086600" cy="4525963"/>
          </a:xfrm>
        </p:spPr>
        <p:txBody>
          <a:bodyPr/>
          <a:lstStyle/>
          <a:p>
            <a:pPr eaLnBrk="1" hangingPunct="1">
              <a:lnSpc>
                <a:spcPct val="80000"/>
              </a:lnSpc>
            </a:pPr>
            <a:r>
              <a:rPr lang="en-US" sz="2400" dirty="0"/>
              <a:t>Problem: In realistic games, cannot search to leaves!</a:t>
            </a:r>
          </a:p>
          <a:p>
            <a:pPr lvl="1" eaLnBrk="1" hangingPunct="1">
              <a:lnSpc>
                <a:spcPct val="80000"/>
              </a:lnSpc>
            </a:pPr>
            <a:endParaRPr lang="en-US" sz="1400" dirty="0"/>
          </a:p>
          <a:p>
            <a:pPr eaLnBrk="1" hangingPunct="1">
              <a:lnSpc>
                <a:spcPct val="80000"/>
              </a:lnSpc>
            </a:pPr>
            <a:r>
              <a:rPr lang="en-US" sz="2400" dirty="0"/>
              <a:t>Solution: Depth-limited search</a:t>
            </a:r>
          </a:p>
          <a:p>
            <a:pPr lvl="1" eaLnBrk="1" hangingPunct="1">
              <a:lnSpc>
                <a:spcPct val="80000"/>
              </a:lnSpc>
            </a:pPr>
            <a:r>
              <a:rPr lang="en-US" sz="2000" dirty="0"/>
              <a:t>Instead, search only to a limited depth in the tree</a:t>
            </a:r>
          </a:p>
          <a:p>
            <a:pPr lvl="1" eaLnBrk="1" hangingPunct="1">
              <a:lnSpc>
                <a:spcPct val="80000"/>
              </a:lnSpc>
            </a:pPr>
            <a:r>
              <a:rPr lang="en-US" sz="2000" dirty="0"/>
              <a:t>Replace terminal utilities with an evaluation function for non-terminal positions</a:t>
            </a:r>
          </a:p>
          <a:p>
            <a:pPr lvl="1" eaLnBrk="1" hangingPunct="1">
              <a:lnSpc>
                <a:spcPct val="80000"/>
              </a:lnSpc>
            </a:pPr>
            <a:endParaRPr lang="en-US" sz="1400" dirty="0"/>
          </a:p>
          <a:p>
            <a:pPr eaLnBrk="1" hangingPunct="1">
              <a:lnSpc>
                <a:spcPct val="80000"/>
              </a:lnSpc>
            </a:pPr>
            <a:r>
              <a:rPr lang="en-US" sz="2400" dirty="0"/>
              <a:t>Example:</a:t>
            </a:r>
          </a:p>
          <a:p>
            <a:pPr lvl="1" eaLnBrk="1" hangingPunct="1">
              <a:lnSpc>
                <a:spcPct val="80000"/>
              </a:lnSpc>
            </a:pPr>
            <a:r>
              <a:rPr lang="en-US" sz="2000" dirty="0"/>
              <a:t>Suppose we have 100 seconds, can explore 10K nodes / sec</a:t>
            </a:r>
          </a:p>
          <a:p>
            <a:pPr lvl="1" eaLnBrk="1" hangingPunct="1">
              <a:lnSpc>
                <a:spcPct val="80000"/>
              </a:lnSpc>
            </a:pPr>
            <a:r>
              <a:rPr lang="en-US" sz="2000" dirty="0"/>
              <a:t>So can check 1M nodes per move</a:t>
            </a:r>
          </a:p>
          <a:p>
            <a:pPr lvl="1" eaLnBrk="1" hangingPunct="1">
              <a:lnSpc>
                <a:spcPct val="80000"/>
              </a:lnSpc>
            </a:pPr>
            <a:r>
              <a:rPr lang="en-US" sz="2000" dirty="0">
                <a:sym typeface="Symbol" pitchFamily="18" charset="2"/>
              </a:rPr>
              <a:t>- reaches about depth 8 – decent chess program</a:t>
            </a:r>
          </a:p>
          <a:p>
            <a:pPr eaLnBrk="1" hangingPunct="1">
              <a:lnSpc>
                <a:spcPct val="80000"/>
              </a:lnSpc>
            </a:pPr>
            <a:endParaRPr lang="en-US" sz="1400" dirty="0"/>
          </a:p>
          <a:p>
            <a:pPr eaLnBrk="1" hangingPunct="1">
              <a:lnSpc>
                <a:spcPct val="80000"/>
              </a:lnSpc>
            </a:pPr>
            <a:r>
              <a:rPr lang="en-US" sz="2400" dirty="0"/>
              <a:t>Guarantee of optimal play is gone</a:t>
            </a:r>
          </a:p>
          <a:p>
            <a:pPr lvl="1" eaLnBrk="1" hangingPunct="1">
              <a:lnSpc>
                <a:spcPct val="80000"/>
              </a:lnSpc>
            </a:pPr>
            <a:endParaRPr lang="en-US" sz="1400" dirty="0"/>
          </a:p>
          <a:p>
            <a:pPr eaLnBrk="1" hangingPunct="1">
              <a:lnSpc>
                <a:spcPct val="80000"/>
              </a:lnSpc>
            </a:pPr>
            <a:r>
              <a:rPr lang="en-US" sz="2400" dirty="0"/>
              <a:t>More plies makes a BIG difference</a:t>
            </a:r>
          </a:p>
          <a:p>
            <a:pPr eaLnBrk="1" hangingPunct="1">
              <a:lnSpc>
                <a:spcPct val="80000"/>
              </a:lnSpc>
            </a:pPr>
            <a:endParaRPr lang="en-US" sz="1400" dirty="0"/>
          </a:p>
          <a:p>
            <a:pPr eaLnBrk="1" hangingPunct="1">
              <a:lnSpc>
                <a:spcPct val="80000"/>
              </a:lnSpc>
            </a:pPr>
            <a:r>
              <a:rPr lang="en-US" sz="2400" dirty="0"/>
              <a:t>Use iterative deepening for an anytime algorithm</a:t>
            </a:r>
          </a:p>
          <a:p>
            <a:pPr lvl="1" eaLnBrk="1" hangingPunct="1">
              <a:lnSpc>
                <a:spcPct val="80000"/>
              </a:lnSpc>
            </a:pPr>
            <a:endParaRPr lang="en-US" sz="2000" dirty="0">
              <a:solidFill>
                <a:srgbClr val="CC0000"/>
              </a:solidFill>
            </a:endParaRPr>
          </a:p>
        </p:txBody>
      </p:sp>
      <p:sp>
        <p:nvSpPr>
          <p:cNvPr id="17412" name="AutoShape 22"/>
          <p:cNvSpPr>
            <a:spLocks noChangeArrowheads="1"/>
          </p:cNvSpPr>
          <p:nvPr/>
        </p:nvSpPr>
        <p:spPr bwMode="auto">
          <a:xfrm>
            <a:off x="9296400" y="1524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pPr algn="ctr"/>
            <a:endParaRPr lang="en-US">
              <a:latin typeface="Calibri" pitchFamily="34" charset="0"/>
            </a:endParaRPr>
          </a:p>
        </p:txBody>
      </p:sp>
      <p:sp>
        <p:nvSpPr>
          <p:cNvPr id="17413" name="AutoShape 23"/>
          <p:cNvSpPr>
            <a:spLocks noChangeArrowheads="1"/>
          </p:cNvSpPr>
          <p:nvPr/>
        </p:nvSpPr>
        <p:spPr bwMode="auto">
          <a:xfrm rot="10800000">
            <a:off x="8458200" y="19812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14" name="AutoShape 24"/>
          <p:cNvSpPr>
            <a:spLocks noChangeArrowheads="1"/>
          </p:cNvSpPr>
          <p:nvPr/>
        </p:nvSpPr>
        <p:spPr bwMode="auto">
          <a:xfrm rot="10800000">
            <a:off x="10134600" y="1981200"/>
            <a:ext cx="381000" cy="304800"/>
          </a:xfrm>
          <a:prstGeom prst="triangle">
            <a:avLst>
              <a:gd name="adj" fmla="val 50000"/>
            </a:avLst>
          </a:prstGeom>
          <a:solidFill>
            <a:srgbClr val="CCCCCC"/>
          </a:solidFill>
          <a:ln w="9525">
            <a:solidFill>
              <a:schemeClr val="tx1"/>
            </a:solidFill>
            <a:miter lim="800000"/>
            <a:headEnd/>
            <a:tailEnd/>
          </a:ln>
        </p:spPr>
        <p:txBody>
          <a:bodyPr rot="10800000" wrap="none" anchor="ctr"/>
          <a:lstStyle/>
          <a:p>
            <a:pPr algn="ctr"/>
            <a:endParaRPr lang="en-US">
              <a:latin typeface="Calibri" pitchFamily="34" charset="0"/>
            </a:endParaRPr>
          </a:p>
        </p:txBody>
      </p:sp>
      <p:cxnSp>
        <p:nvCxnSpPr>
          <p:cNvPr id="17415" name="AutoShape 25"/>
          <p:cNvCxnSpPr>
            <a:cxnSpLocks noChangeShapeType="1"/>
            <a:stCxn id="17412" idx="3"/>
            <a:endCxn id="17413" idx="3"/>
          </p:cNvCxnSpPr>
          <p:nvPr/>
        </p:nvCxnSpPr>
        <p:spPr bwMode="auto">
          <a:xfrm flipH="1">
            <a:off x="8648700" y="1828800"/>
            <a:ext cx="838200" cy="152400"/>
          </a:xfrm>
          <a:prstGeom prst="straightConnector1">
            <a:avLst/>
          </a:prstGeom>
          <a:noFill/>
          <a:ln w="9525">
            <a:solidFill>
              <a:schemeClr val="tx1"/>
            </a:solidFill>
            <a:round/>
            <a:headEnd/>
            <a:tailEnd type="triangle" w="med" len="med"/>
          </a:ln>
        </p:spPr>
      </p:cxnSp>
      <p:cxnSp>
        <p:nvCxnSpPr>
          <p:cNvPr id="17416" name="AutoShape 26"/>
          <p:cNvCxnSpPr>
            <a:cxnSpLocks noChangeShapeType="1"/>
            <a:stCxn id="17412" idx="3"/>
            <a:endCxn id="17414" idx="3"/>
          </p:cNvCxnSpPr>
          <p:nvPr/>
        </p:nvCxnSpPr>
        <p:spPr bwMode="auto">
          <a:xfrm>
            <a:off x="9486900" y="1828800"/>
            <a:ext cx="838200" cy="152400"/>
          </a:xfrm>
          <a:prstGeom prst="straightConnector1">
            <a:avLst/>
          </a:prstGeom>
          <a:noFill/>
          <a:ln w="9525">
            <a:solidFill>
              <a:schemeClr val="tx1"/>
            </a:solidFill>
            <a:round/>
            <a:headEnd/>
            <a:tailEnd type="triangle" w="med" len="med"/>
          </a:ln>
        </p:spPr>
      </p:cxnSp>
      <p:cxnSp>
        <p:nvCxnSpPr>
          <p:cNvPr id="17417" name="AutoShape 27"/>
          <p:cNvCxnSpPr>
            <a:cxnSpLocks noChangeShapeType="1"/>
            <a:stCxn id="17413" idx="0"/>
            <a:endCxn id="1085499" idx="0"/>
          </p:cNvCxnSpPr>
          <p:nvPr/>
        </p:nvCxnSpPr>
        <p:spPr bwMode="auto">
          <a:xfrm flipH="1">
            <a:off x="8305800" y="2286000"/>
            <a:ext cx="342900" cy="152400"/>
          </a:xfrm>
          <a:prstGeom prst="straightConnector1">
            <a:avLst/>
          </a:prstGeom>
          <a:noFill/>
          <a:ln w="9525">
            <a:solidFill>
              <a:schemeClr val="tx1"/>
            </a:solidFill>
            <a:round/>
            <a:headEnd/>
            <a:tailEnd type="triangle" w="med" len="med"/>
          </a:ln>
        </p:spPr>
      </p:cxnSp>
      <p:cxnSp>
        <p:nvCxnSpPr>
          <p:cNvPr id="17418" name="AutoShape 28"/>
          <p:cNvCxnSpPr>
            <a:cxnSpLocks noChangeShapeType="1"/>
            <a:stCxn id="17413" idx="0"/>
            <a:endCxn id="1085500" idx="0"/>
          </p:cNvCxnSpPr>
          <p:nvPr/>
        </p:nvCxnSpPr>
        <p:spPr bwMode="auto">
          <a:xfrm>
            <a:off x="8648700" y="2286000"/>
            <a:ext cx="342900" cy="152400"/>
          </a:xfrm>
          <a:prstGeom prst="straightConnector1">
            <a:avLst/>
          </a:prstGeom>
          <a:noFill/>
          <a:ln w="9525">
            <a:solidFill>
              <a:schemeClr val="tx1"/>
            </a:solidFill>
            <a:round/>
            <a:headEnd/>
            <a:tailEnd type="triangle" w="med" len="med"/>
          </a:ln>
        </p:spPr>
      </p:cxnSp>
      <p:cxnSp>
        <p:nvCxnSpPr>
          <p:cNvPr id="17419" name="AutoShape 29"/>
          <p:cNvCxnSpPr>
            <a:cxnSpLocks noChangeShapeType="1"/>
            <a:stCxn id="17424" idx="3"/>
            <a:endCxn id="17427" idx="0"/>
          </p:cNvCxnSpPr>
          <p:nvPr/>
        </p:nvCxnSpPr>
        <p:spPr bwMode="auto">
          <a:xfrm flipH="1">
            <a:off x="10325100" y="2743200"/>
            <a:ext cx="304800" cy="152400"/>
          </a:xfrm>
          <a:prstGeom prst="straightConnector1">
            <a:avLst/>
          </a:prstGeom>
          <a:noFill/>
          <a:ln w="9525">
            <a:solidFill>
              <a:schemeClr val="tx1"/>
            </a:solidFill>
            <a:round/>
            <a:headEnd/>
            <a:tailEnd type="triangle" w="med" len="med"/>
          </a:ln>
        </p:spPr>
      </p:cxnSp>
      <p:cxnSp>
        <p:nvCxnSpPr>
          <p:cNvPr id="17420" name="AutoShape 30"/>
          <p:cNvCxnSpPr>
            <a:cxnSpLocks noChangeShapeType="1"/>
            <a:stCxn id="17424" idx="3"/>
            <a:endCxn id="17428" idx="0"/>
          </p:cNvCxnSpPr>
          <p:nvPr/>
        </p:nvCxnSpPr>
        <p:spPr bwMode="auto">
          <a:xfrm>
            <a:off x="10629900" y="2743200"/>
            <a:ext cx="304800" cy="152400"/>
          </a:xfrm>
          <a:prstGeom prst="straightConnector1">
            <a:avLst/>
          </a:prstGeom>
          <a:noFill/>
          <a:ln w="9525">
            <a:solidFill>
              <a:schemeClr val="tx1"/>
            </a:solidFill>
            <a:round/>
            <a:headEnd/>
            <a:tailEnd type="triangle" w="med" len="med"/>
          </a:ln>
        </p:spPr>
      </p:cxnSp>
      <p:sp>
        <p:nvSpPr>
          <p:cNvPr id="17421" name="AutoShape 31"/>
          <p:cNvSpPr>
            <a:spLocks noChangeArrowheads="1"/>
          </p:cNvSpPr>
          <p:nvPr/>
        </p:nvSpPr>
        <p:spPr bwMode="auto">
          <a:xfrm>
            <a:off x="8153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2" name="AutoShape 32"/>
          <p:cNvSpPr>
            <a:spLocks noChangeArrowheads="1"/>
          </p:cNvSpPr>
          <p:nvPr/>
        </p:nvSpPr>
        <p:spPr bwMode="auto">
          <a:xfrm>
            <a:off x="87630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3" name="AutoShape 33"/>
          <p:cNvSpPr>
            <a:spLocks noChangeArrowheads="1"/>
          </p:cNvSpPr>
          <p:nvPr/>
        </p:nvSpPr>
        <p:spPr bwMode="auto">
          <a:xfrm>
            <a:off x="98298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4" name="AutoShape 34"/>
          <p:cNvSpPr>
            <a:spLocks noChangeArrowheads="1"/>
          </p:cNvSpPr>
          <p:nvPr/>
        </p:nvSpPr>
        <p:spPr bwMode="auto">
          <a:xfrm>
            <a:off x="10439400" y="24384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5" name="AutoShape 35"/>
          <p:cNvSpPr>
            <a:spLocks noChangeArrowheads="1"/>
          </p:cNvSpPr>
          <p:nvPr/>
        </p:nvSpPr>
        <p:spPr bwMode="auto">
          <a:xfrm>
            <a:off x="8458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6" name="AutoShape 36"/>
          <p:cNvSpPr>
            <a:spLocks noChangeArrowheads="1"/>
          </p:cNvSpPr>
          <p:nvPr/>
        </p:nvSpPr>
        <p:spPr bwMode="auto">
          <a:xfrm>
            <a:off x="84582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27" name="AutoShape 37"/>
          <p:cNvSpPr>
            <a:spLocks noChangeArrowheads="1"/>
          </p:cNvSpPr>
          <p:nvPr/>
        </p:nvSpPr>
        <p:spPr bwMode="auto">
          <a:xfrm>
            <a:off x="101346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8" name="AutoShape 38"/>
          <p:cNvSpPr>
            <a:spLocks noChangeArrowheads="1"/>
          </p:cNvSpPr>
          <p:nvPr/>
        </p:nvSpPr>
        <p:spPr bwMode="auto">
          <a:xfrm>
            <a:off x="107442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7429" name="AutoShape 39"/>
          <p:cNvSpPr>
            <a:spLocks noChangeArrowheads="1"/>
          </p:cNvSpPr>
          <p:nvPr/>
        </p:nvSpPr>
        <p:spPr bwMode="auto">
          <a:xfrm>
            <a:off x="81534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sp>
        <p:nvSpPr>
          <p:cNvPr id="17430" name="AutoShape 40"/>
          <p:cNvSpPr>
            <a:spLocks noChangeArrowheads="1"/>
          </p:cNvSpPr>
          <p:nvPr/>
        </p:nvSpPr>
        <p:spPr bwMode="auto">
          <a:xfrm>
            <a:off x="8763000" y="33528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1" name="AutoShape 41"/>
          <p:cNvCxnSpPr>
            <a:cxnSpLocks noChangeShapeType="1"/>
            <a:stCxn id="17414" idx="0"/>
            <a:endCxn id="17423" idx="0"/>
          </p:cNvCxnSpPr>
          <p:nvPr/>
        </p:nvCxnSpPr>
        <p:spPr bwMode="auto">
          <a:xfrm flipH="1">
            <a:off x="10020300" y="2286000"/>
            <a:ext cx="304800" cy="152400"/>
          </a:xfrm>
          <a:prstGeom prst="straightConnector1">
            <a:avLst/>
          </a:prstGeom>
          <a:noFill/>
          <a:ln w="9525">
            <a:solidFill>
              <a:schemeClr val="tx1"/>
            </a:solidFill>
            <a:round/>
            <a:headEnd/>
            <a:tailEnd type="triangle" w="med" len="med"/>
          </a:ln>
        </p:spPr>
      </p:cxnSp>
      <p:cxnSp>
        <p:nvCxnSpPr>
          <p:cNvPr id="17432" name="AutoShape 42"/>
          <p:cNvCxnSpPr>
            <a:cxnSpLocks noChangeShapeType="1"/>
            <a:stCxn id="17414" idx="0"/>
            <a:endCxn id="17424" idx="0"/>
          </p:cNvCxnSpPr>
          <p:nvPr/>
        </p:nvCxnSpPr>
        <p:spPr bwMode="auto">
          <a:xfrm>
            <a:off x="10325100" y="2286000"/>
            <a:ext cx="304800" cy="152400"/>
          </a:xfrm>
          <a:prstGeom prst="straightConnector1">
            <a:avLst/>
          </a:prstGeom>
          <a:noFill/>
          <a:ln w="9525">
            <a:solidFill>
              <a:schemeClr val="tx1"/>
            </a:solidFill>
            <a:round/>
            <a:headEnd/>
            <a:tailEnd type="triangle" w="med" len="med"/>
          </a:ln>
        </p:spPr>
      </p:cxnSp>
      <p:cxnSp>
        <p:nvCxnSpPr>
          <p:cNvPr id="17433" name="AutoShape 43"/>
          <p:cNvCxnSpPr>
            <a:cxnSpLocks noChangeShapeType="1"/>
            <a:stCxn id="17422" idx="3"/>
            <a:endCxn id="17425" idx="0"/>
          </p:cNvCxnSpPr>
          <p:nvPr/>
        </p:nvCxnSpPr>
        <p:spPr bwMode="auto">
          <a:xfrm flipH="1">
            <a:off x="8648700" y="2743200"/>
            <a:ext cx="304800" cy="152400"/>
          </a:xfrm>
          <a:prstGeom prst="straightConnector1">
            <a:avLst/>
          </a:prstGeom>
          <a:noFill/>
          <a:ln w="9525">
            <a:solidFill>
              <a:schemeClr val="tx1"/>
            </a:solidFill>
            <a:round/>
            <a:headEnd/>
            <a:tailEnd type="triangle" w="med" len="med"/>
          </a:ln>
        </p:spPr>
      </p:cxnSp>
      <p:sp>
        <p:nvSpPr>
          <p:cNvPr id="17434" name="AutoShape 44"/>
          <p:cNvSpPr>
            <a:spLocks noChangeArrowheads="1"/>
          </p:cNvSpPr>
          <p:nvPr/>
        </p:nvSpPr>
        <p:spPr bwMode="auto">
          <a:xfrm>
            <a:off x="9067800" y="38100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p>
        </p:txBody>
      </p:sp>
      <p:cxnSp>
        <p:nvCxnSpPr>
          <p:cNvPr id="17435" name="AutoShape 45"/>
          <p:cNvCxnSpPr>
            <a:cxnSpLocks noChangeShapeType="1"/>
            <a:stCxn id="17425" idx="3"/>
            <a:endCxn id="17429" idx="0"/>
          </p:cNvCxnSpPr>
          <p:nvPr/>
        </p:nvCxnSpPr>
        <p:spPr bwMode="auto">
          <a:xfrm flipH="1">
            <a:off x="8343900" y="3200400"/>
            <a:ext cx="304800" cy="152400"/>
          </a:xfrm>
          <a:prstGeom prst="straightConnector1">
            <a:avLst/>
          </a:prstGeom>
          <a:noFill/>
          <a:ln w="9525">
            <a:solidFill>
              <a:schemeClr val="tx1"/>
            </a:solidFill>
            <a:round/>
            <a:headEnd/>
            <a:tailEnd type="triangle" w="med" len="med"/>
          </a:ln>
        </p:spPr>
      </p:cxnSp>
      <p:cxnSp>
        <p:nvCxnSpPr>
          <p:cNvPr id="17436" name="AutoShape 46"/>
          <p:cNvCxnSpPr>
            <a:cxnSpLocks noChangeShapeType="1"/>
            <a:stCxn id="17425" idx="3"/>
            <a:endCxn id="17430" idx="0"/>
          </p:cNvCxnSpPr>
          <p:nvPr/>
        </p:nvCxnSpPr>
        <p:spPr bwMode="auto">
          <a:xfrm>
            <a:off x="8648700" y="3200400"/>
            <a:ext cx="304800" cy="152400"/>
          </a:xfrm>
          <a:prstGeom prst="straightConnector1">
            <a:avLst/>
          </a:prstGeom>
          <a:noFill/>
          <a:ln w="9525">
            <a:solidFill>
              <a:schemeClr val="tx1"/>
            </a:solidFill>
            <a:round/>
            <a:headEnd/>
            <a:tailEnd type="triangle" w="med" len="med"/>
          </a:ln>
        </p:spPr>
      </p:cxnSp>
      <p:cxnSp>
        <p:nvCxnSpPr>
          <p:cNvPr id="17437" name="AutoShape 47"/>
          <p:cNvCxnSpPr>
            <a:cxnSpLocks noChangeShapeType="1"/>
            <a:stCxn id="17430" idx="3"/>
            <a:endCxn id="17426" idx="0"/>
          </p:cNvCxnSpPr>
          <p:nvPr/>
        </p:nvCxnSpPr>
        <p:spPr bwMode="auto">
          <a:xfrm flipH="1">
            <a:off x="8648700" y="3657600"/>
            <a:ext cx="304800" cy="152400"/>
          </a:xfrm>
          <a:prstGeom prst="straightConnector1">
            <a:avLst/>
          </a:prstGeom>
          <a:noFill/>
          <a:ln w="9525">
            <a:solidFill>
              <a:schemeClr val="tx1"/>
            </a:solidFill>
            <a:round/>
            <a:headEnd/>
            <a:tailEnd type="triangle" w="med" len="med"/>
          </a:ln>
        </p:spPr>
      </p:cxnSp>
      <p:cxnSp>
        <p:nvCxnSpPr>
          <p:cNvPr id="17438" name="AutoShape 48"/>
          <p:cNvCxnSpPr>
            <a:cxnSpLocks noChangeShapeType="1"/>
            <a:stCxn id="17430" idx="3"/>
            <a:endCxn id="17434" idx="0"/>
          </p:cNvCxnSpPr>
          <p:nvPr/>
        </p:nvCxnSpPr>
        <p:spPr bwMode="auto">
          <a:xfrm>
            <a:off x="8953500" y="3657600"/>
            <a:ext cx="304800" cy="152400"/>
          </a:xfrm>
          <a:prstGeom prst="straightConnector1">
            <a:avLst/>
          </a:prstGeom>
          <a:noFill/>
          <a:ln w="9525">
            <a:solidFill>
              <a:schemeClr val="tx1"/>
            </a:solidFill>
            <a:round/>
            <a:headEnd/>
            <a:tailEnd type="triangle" w="med" len="med"/>
          </a:ln>
        </p:spPr>
      </p:cxnSp>
      <p:sp>
        <p:nvSpPr>
          <p:cNvPr id="17439" name="Rectangle 49"/>
          <p:cNvSpPr>
            <a:spLocks noChangeArrowheads="1"/>
          </p:cNvSpPr>
          <p:nvPr/>
        </p:nvSpPr>
        <p:spPr bwMode="auto">
          <a:xfrm>
            <a:off x="7924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0" name="Rectangle 50"/>
          <p:cNvSpPr>
            <a:spLocks noChangeArrowheads="1"/>
          </p:cNvSpPr>
          <p:nvPr/>
        </p:nvSpPr>
        <p:spPr bwMode="auto">
          <a:xfrm>
            <a:off x="87630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1" name="Rectangle 51"/>
          <p:cNvSpPr>
            <a:spLocks noChangeArrowheads="1"/>
          </p:cNvSpPr>
          <p:nvPr/>
        </p:nvSpPr>
        <p:spPr bwMode="auto">
          <a:xfrm>
            <a:off x="97536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2" name="Rectangle 52"/>
          <p:cNvSpPr>
            <a:spLocks noChangeArrowheads="1"/>
          </p:cNvSpPr>
          <p:nvPr/>
        </p:nvSpPr>
        <p:spPr bwMode="auto">
          <a:xfrm>
            <a:off x="10591800" y="5791200"/>
            <a:ext cx="533400" cy="304800"/>
          </a:xfrm>
          <a:prstGeom prst="rect">
            <a:avLst/>
          </a:prstGeom>
          <a:solidFill>
            <a:srgbClr val="CCCCCC"/>
          </a:solidFill>
          <a:ln w="12700">
            <a:solidFill>
              <a:schemeClr val="tx1"/>
            </a:solidFill>
            <a:miter lim="800000"/>
            <a:headEnd/>
            <a:tailEnd/>
          </a:ln>
        </p:spPr>
        <p:txBody>
          <a:bodyPr wrap="none" anchor="ctr"/>
          <a:lstStyle/>
          <a:p>
            <a:pPr algn="ctr"/>
            <a:r>
              <a:rPr lang="en-US"/>
              <a:t>?</a:t>
            </a:r>
          </a:p>
        </p:txBody>
      </p:sp>
      <p:sp>
        <p:nvSpPr>
          <p:cNvPr id="17443" name="Freeform 53"/>
          <p:cNvSpPr>
            <a:spLocks/>
          </p:cNvSpPr>
          <p:nvPr/>
        </p:nvSpPr>
        <p:spPr bwMode="auto">
          <a:xfrm>
            <a:off x="8102600" y="4114800"/>
            <a:ext cx="508000" cy="1676400"/>
          </a:xfrm>
          <a:custGeom>
            <a:avLst/>
            <a:gdLst>
              <a:gd name="T0" fmla="*/ 2147483647 w 320"/>
              <a:gd name="T1" fmla="*/ 0 h 1440"/>
              <a:gd name="T2" fmla="*/ 2147483647 w 320"/>
              <a:gd name="T3" fmla="*/ 2147483647 h 1440"/>
              <a:gd name="T4" fmla="*/ 2147483647 w 320"/>
              <a:gd name="T5" fmla="*/ 2147483647 h 1440"/>
              <a:gd name="T6" fmla="*/ 2147483647 w 320"/>
              <a:gd name="T7" fmla="*/ 2147483647 h 1440"/>
              <a:gd name="T8" fmla="*/ 2147483647 w 320"/>
              <a:gd name="T9" fmla="*/ 2147483647 h 1440"/>
              <a:gd name="T10" fmla="*/ 2147483647 w 320"/>
              <a:gd name="T11" fmla="*/ 2147483647 h 1440"/>
              <a:gd name="T12" fmla="*/ 0 60000 65536"/>
              <a:gd name="T13" fmla="*/ 0 60000 65536"/>
              <a:gd name="T14" fmla="*/ 0 60000 65536"/>
              <a:gd name="T15" fmla="*/ 0 60000 65536"/>
              <a:gd name="T16" fmla="*/ 0 60000 65536"/>
              <a:gd name="T17" fmla="*/ 0 60000 65536"/>
              <a:gd name="T18" fmla="*/ 0 w 320"/>
              <a:gd name="T19" fmla="*/ 0 h 1440"/>
              <a:gd name="T20" fmla="*/ 320 w 320"/>
              <a:gd name="T21" fmla="*/ 1440 h 1440"/>
            </a:gdLst>
            <a:ahLst/>
            <a:cxnLst>
              <a:cxn ang="T12">
                <a:pos x="T0" y="T1"/>
              </a:cxn>
              <a:cxn ang="T13">
                <a:pos x="T2" y="T3"/>
              </a:cxn>
              <a:cxn ang="T14">
                <a:pos x="T4" y="T5"/>
              </a:cxn>
              <a:cxn ang="T15">
                <a:pos x="T6" y="T7"/>
              </a:cxn>
              <a:cxn ang="T16">
                <a:pos x="T8" y="T9"/>
              </a:cxn>
              <a:cxn ang="T17">
                <a:pos x="T10" y="T11"/>
              </a:cxn>
            </a:cxnLst>
            <a:rect l="T18" t="T19" r="T20" b="T21"/>
            <a:pathLst>
              <a:path w="320" h="1440">
                <a:moveTo>
                  <a:pt x="320" y="0"/>
                </a:moveTo>
                <a:cubicBezTo>
                  <a:pt x="232" y="72"/>
                  <a:pt x="144" y="144"/>
                  <a:pt x="128" y="240"/>
                </a:cubicBezTo>
                <a:cubicBezTo>
                  <a:pt x="112" y="336"/>
                  <a:pt x="240" y="480"/>
                  <a:pt x="224" y="576"/>
                </a:cubicBezTo>
                <a:cubicBezTo>
                  <a:pt x="208" y="672"/>
                  <a:pt x="64" y="736"/>
                  <a:pt x="32" y="816"/>
                </a:cubicBezTo>
                <a:cubicBezTo>
                  <a:pt x="0" y="896"/>
                  <a:pt x="32" y="952"/>
                  <a:pt x="32" y="1056"/>
                </a:cubicBezTo>
                <a:cubicBezTo>
                  <a:pt x="32" y="1160"/>
                  <a:pt x="32" y="1300"/>
                  <a:pt x="32" y="1440"/>
                </a:cubicBezTo>
              </a:path>
            </a:pathLst>
          </a:custGeom>
          <a:noFill/>
          <a:ln w="12700">
            <a:solidFill>
              <a:schemeClr val="tx1"/>
            </a:solidFill>
            <a:round/>
            <a:headEnd/>
            <a:tailEnd type="triangle" w="med" len="med"/>
          </a:ln>
        </p:spPr>
        <p:txBody>
          <a:bodyPr wrap="none" anchor="ctr"/>
          <a:lstStyle/>
          <a:p>
            <a:endParaRPr lang="en-US"/>
          </a:p>
        </p:txBody>
      </p:sp>
      <p:sp>
        <p:nvSpPr>
          <p:cNvPr id="17444" name="Freeform 54"/>
          <p:cNvSpPr>
            <a:spLocks/>
          </p:cNvSpPr>
          <p:nvPr/>
        </p:nvSpPr>
        <p:spPr bwMode="auto">
          <a:xfrm>
            <a:off x="8890000" y="4114800"/>
            <a:ext cx="406400" cy="16764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5" name="Freeform 55"/>
          <p:cNvSpPr>
            <a:spLocks/>
          </p:cNvSpPr>
          <p:nvPr/>
        </p:nvSpPr>
        <p:spPr bwMode="auto">
          <a:xfrm>
            <a:off x="10515600" y="3200400"/>
            <a:ext cx="457200" cy="2590800"/>
          </a:xfrm>
          <a:custGeom>
            <a:avLst/>
            <a:gdLst>
              <a:gd name="T0" fmla="*/ 2147483647 w 256"/>
              <a:gd name="T1" fmla="*/ 0 h 1056"/>
              <a:gd name="T2" fmla="*/ 2147483647 w 256"/>
              <a:gd name="T3" fmla="*/ 2147483647 h 1056"/>
              <a:gd name="T4" fmla="*/ 2147483647 w 256"/>
              <a:gd name="T5" fmla="*/ 2147483647 h 1056"/>
              <a:gd name="T6" fmla="*/ 2147483647 w 256"/>
              <a:gd name="T7" fmla="*/ 2147483647 h 1056"/>
              <a:gd name="T8" fmla="*/ 2147483647 w 256"/>
              <a:gd name="T9" fmla="*/ 2147483647 h 1056"/>
              <a:gd name="T10" fmla="*/ 0 60000 65536"/>
              <a:gd name="T11" fmla="*/ 0 60000 65536"/>
              <a:gd name="T12" fmla="*/ 0 60000 65536"/>
              <a:gd name="T13" fmla="*/ 0 60000 65536"/>
              <a:gd name="T14" fmla="*/ 0 60000 65536"/>
              <a:gd name="T15" fmla="*/ 0 w 256"/>
              <a:gd name="T16" fmla="*/ 0 h 1056"/>
              <a:gd name="T17" fmla="*/ 256 w 256"/>
              <a:gd name="T18" fmla="*/ 1056 h 1056"/>
            </a:gdLst>
            <a:ahLst/>
            <a:cxnLst>
              <a:cxn ang="T10">
                <a:pos x="T0" y="T1"/>
              </a:cxn>
              <a:cxn ang="T11">
                <a:pos x="T2" y="T3"/>
              </a:cxn>
              <a:cxn ang="T12">
                <a:pos x="T4" y="T5"/>
              </a:cxn>
              <a:cxn ang="T13">
                <a:pos x="T6" y="T7"/>
              </a:cxn>
              <a:cxn ang="T14">
                <a:pos x="T8" y="T9"/>
              </a:cxn>
            </a:cxnLst>
            <a:rect l="T15" t="T16" r="T17" b="T18"/>
            <a:pathLst>
              <a:path w="256" h="1056">
                <a:moveTo>
                  <a:pt x="256" y="0"/>
                </a:moveTo>
                <a:cubicBezTo>
                  <a:pt x="140" y="148"/>
                  <a:pt x="24" y="296"/>
                  <a:pt x="16" y="384"/>
                </a:cubicBezTo>
                <a:cubicBezTo>
                  <a:pt x="8" y="472"/>
                  <a:pt x="208" y="456"/>
                  <a:pt x="208" y="528"/>
                </a:cubicBezTo>
                <a:cubicBezTo>
                  <a:pt x="208" y="600"/>
                  <a:pt x="32" y="728"/>
                  <a:pt x="16" y="816"/>
                </a:cubicBezTo>
                <a:cubicBezTo>
                  <a:pt x="0" y="904"/>
                  <a:pt x="56" y="980"/>
                  <a:pt x="112" y="1056"/>
                </a:cubicBezTo>
              </a:path>
            </a:pathLst>
          </a:custGeom>
          <a:noFill/>
          <a:ln w="12700">
            <a:solidFill>
              <a:schemeClr val="tx1"/>
            </a:solidFill>
            <a:round/>
            <a:headEnd/>
            <a:tailEnd type="triangle" w="med" len="med"/>
          </a:ln>
        </p:spPr>
        <p:txBody>
          <a:bodyPr wrap="none" anchor="ctr"/>
          <a:lstStyle/>
          <a:p>
            <a:endParaRPr lang="en-US"/>
          </a:p>
        </p:txBody>
      </p:sp>
      <p:sp>
        <p:nvSpPr>
          <p:cNvPr id="17446" name="Freeform 56"/>
          <p:cNvSpPr>
            <a:spLocks/>
          </p:cNvSpPr>
          <p:nvPr/>
        </p:nvSpPr>
        <p:spPr bwMode="auto">
          <a:xfrm>
            <a:off x="9944100" y="3200400"/>
            <a:ext cx="508000" cy="2590800"/>
          </a:xfrm>
          <a:custGeom>
            <a:avLst/>
            <a:gdLst>
              <a:gd name="T0" fmla="*/ 2147483647 w 320"/>
              <a:gd name="T1" fmla="*/ 0 h 1632"/>
              <a:gd name="T2" fmla="*/ 2147483647 w 320"/>
              <a:gd name="T3" fmla="*/ 2147483647 h 1632"/>
              <a:gd name="T4" fmla="*/ 2147483647 w 320"/>
              <a:gd name="T5" fmla="*/ 2147483647 h 1632"/>
              <a:gd name="T6" fmla="*/ 2147483647 w 320"/>
              <a:gd name="T7" fmla="*/ 2147483647 h 1632"/>
              <a:gd name="T8" fmla="*/ 2147483647 w 320"/>
              <a:gd name="T9" fmla="*/ 2147483647 h 1632"/>
              <a:gd name="T10" fmla="*/ 2147483647 w 320"/>
              <a:gd name="T11" fmla="*/ 2147483647 h 1632"/>
              <a:gd name="T12" fmla="*/ 0 60000 65536"/>
              <a:gd name="T13" fmla="*/ 0 60000 65536"/>
              <a:gd name="T14" fmla="*/ 0 60000 65536"/>
              <a:gd name="T15" fmla="*/ 0 60000 65536"/>
              <a:gd name="T16" fmla="*/ 0 60000 65536"/>
              <a:gd name="T17" fmla="*/ 0 60000 65536"/>
              <a:gd name="T18" fmla="*/ 0 w 320"/>
              <a:gd name="T19" fmla="*/ 0 h 1632"/>
              <a:gd name="T20" fmla="*/ 320 w 320"/>
              <a:gd name="T21" fmla="*/ 1632 h 1632"/>
            </a:gdLst>
            <a:ahLst/>
            <a:cxnLst>
              <a:cxn ang="T12">
                <a:pos x="T0" y="T1"/>
              </a:cxn>
              <a:cxn ang="T13">
                <a:pos x="T2" y="T3"/>
              </a:cxn>
              <a:cxn ang="T14">
                <a:pos x="T4" y="T5"/>
              </a:cxn>
              <a:cxn ang="T15">
                <a:pos x="T6" y="T7"/>
              </a:cxn>
              <a:cxn ang="T16">
                <a:pos x="T8" y="T9"/>
              </a:cxn>
              <a:cxn ang="T17">
                <a:pos x="T10" y="T11"/>
              </a:cxn>
            </a:cxnLst>
            <a:rect l="T18" t="T19" r="T20" b="T21"/>
            <a:pathLst>
              <a:path w="320" h="1632">
                <a:moveTo>
                  <a:pt x="216" y="0"/>
                </a:moveTo>
                <a:cubicBezTo>
                  <a:pt x="268" y="108"/>
                  <a:pt x="320" y="216"/>
                  <a:pt x="312" y="336"/>
                </a:cubicBezTo>
                <a:cubicBezTo>
                  <a:pt x="304" y="456"/>
                  <a:pt x="192" y="576"/>
                  <a:pt x="168" y="720"/>
                </a:cubicBezTo>
                <a:cubicBezTo>
                  <a:pt x="144" y="864"/>
                  <a:pt x="192" y="1104"/>
                  <a:pt x="168" y="1200"/>
                </a:cubicBezTo>
                <a:cubicBezTo>
                  <a:pt x="144" y="1296"/>
                  <a:pt x="48" y="1224"/>
                  <a:pt x="24" y="1296"/>
                </a:cubicBezTo>
                <a:cubicBezTo>
                  <a:pt x="0" y="1368"/>
                  <a:pt x="12" y="1500"/>
                  <a:pt x="24" y="1632"/>
                </a:cubicBezTo>
              </a:path>
            </a:pathLst>
          </a:custGeom>
          <a:noFill/>
          <a:ln w="12700">
            <a:solidFill>
              <a:schemeClr val="tx1"/>
            </a:solidFill>
            <a:round/>
            <a:headEnd/>
            <a:tailEnd type="triangle" w="med" len="med"/>
          </a:ln>
        </p:spPr>
        <p:txBody>
          <a:bodyPr wrap="none" anchor="ctr"/>
          <a:lstStyle/>
          <a:p>
            <a:endParaRPr lang="en-US"/>
          </a:p>
        </p:txBody>
      </p:sp>
      <p:cxnSp>
        <p:nvCxnSpPr>
          <p:cNvPr id="17447" name="AutoShape 57"/>
          <p:cNvCxnSpPr>
            <a:cxnSpLocks noChangeShapeType="1"/>
            <a:stCxn id="17422" idx="3"/>
            <a:endCxn id="17448" idx="0"/>
          </p:cNvCxnSpPr>
          <p:nvPr/>
        </p:nvCxnSpPr>
        <p:spPr bwMode="auto">
          <a:xfrm>
            <a:off x="8953500" y="2743200"/>
            <a:ext cx="304800" cy="152400"/>
          </a:xfrm>
          <a:prstGeom prst="straightConnector1">
            <a:avLst/>
          </a:prstGeom>
          <a:noFill/>
          <a:ln w="9525">
            <a:solidFill>
              <a:schemeClr val="tx1"/>
            </a:solidFill>
            <a:round/>
            <a:headEnd/>
            <a:tailEnd type="triangle" w="med" len="med"/>
          </a:ln>
        </p:spPr>
      </p:cxnSp>
      <p:sp>
        <p:nvSpPr>
          <p:cNvPr id="17448" name="AutoShape 58"/>
          <p:cNvSpPr>
            <a:spLocks noChangeArrowheads="1"/>
          </p:cNvSpPr>
          <p:nvPr/>
        </p:nvSpPr>
        <p:spPr bwMode="auto">
          <a:xfrm>
            <a:off x="9067800" y="2895600"/>
            <a:ext cx="381000" cy="304800"/>
          </a:xfrm>
          <a:prstGeom prst="triangle">
            <a:avLst>
              <a:gd name="adj" fmla="val 50000"/>
            </a:avLst>
          </a:prstGeom>
          <a:solidFill>
            <a:srgbClr val="CCCCCC"/>
          </a:solidFill>
          <a:ln w="9525">
            <a:solidFill>
              <a:schemeClr val="tx1"/>
            </a:solidFill>
            <a:miter lim="800000"/>
            <a:headEnd/>
            <a:tailEnd/>
          </a:ln>
        </p:spPr>
        <p:txBody>
          <a:bodyPr wrap="none" anchor="ctr"/>
          <a:lstStyle/>
          <a:p>
            <a:endParaRPr lang="en-US">
              <a:latin typeface="Calibri" pitchFamily="34" charset="0"/>
            </a:endParaRPr>
          </a:p>
        </p:txBody>
      </p:sp>
      <p:sp>
        <p:nvSpPr>
          <p:cNvPr id="1085499" name="Rectangle 59"/>
          <p:cNvSpPr>
            <a:spLocks noChangeArrowheads="1"/>
          </p:cNvSpPr>
          <p:nvPr/>
        </p:nvSpPr>
        <p:spPr bwMode="auto">
          <a:xfrm>
            <a:off x="80772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-1</a:t>
            </a:r>
          </a:p>
        </p:txBody>
      </p:sp>
      <p:sp>
        <p:nvSpPr>
          <p:cNvPr id="1085500" name="Rectangle 60"/>
          <p:cNvSpPr>
            <a:spLocks noChangeArrowheads="1"/>
          </p:cNvSpPr>
          <p:nvPr/>
        </p:nvSpPr>
        <p:spPr bwMode="auto">
          <a:xfrm>
            <a:off x="87630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-2</a:t>
            </a:r>
          </a:p>
        </p:txBody>
      </p:sp>
      <p:sp>
        <p:nvSpPr>
          <p:cNvPr id="1085501" name="Rectangle 61"/>
          <p:cNvSpPr>
            <a:spLocks noChangeArrowheads="1"/>
          </p:cNvSpPr>
          <p:nvPr/>
        </p:nvSpPr>
        <p:spPr bwMode="auto">
          <a:xfrm>
            <a:off x="97536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4</a:t>
            </a:r>
          </a:p>
        </p:txBody>
      </p:sp>
      <p:sp>
        <p:nvSpPr>
          <p:cNvPr id="1085502" name="Rectangle 62"/>
          <p:cNvSpPr>
            <a:spLocks noChangeArrowheads="1"/>
          </p:cNvSpPr>
          <p:nvPr/>
        </p:nvSpPr>
        <p:spPr bwMode="auto">
          <a:xfrm>
            <a:off x="10439400" y="2438400"/>
            <a:ext cx="457200" cy="304800"/>
          </a:xfrm>
          <a:prstGeom prst="rect">
            <a:avLst/>
          </a:prstGeom>
          <a:solidFill>
            <a:srgbClr val="0099FF"/>
          </a:solidFill>
          <a:ln w="12700">
            <a:solidFill>
              <a:schemeClr val="tx1"/>
            </a:solidFill>
            <a:miter lim="800000"/>
            <a:headEnd/>
            <a:tailEnd/>
          </a:ln>
        </p:spPr>
        <p:txBody>
          <a:bodyPr wrap="none" anchor="ctr"/>
          <a:lstStyle/>
          <a:p>
            <a:pPr algn="ctr"/>
            <a:r>
              <a:rPr lang="en-US">
                <a:latin typeface="Calibri" pitchFamily="34" charset="0"/>
              </a:rPr>
              <a:t>9</a:t>
            </a:r>
          </a:p>
        </p:txBody>
      </p:sp>
      <p:sp>
        <p:nvSpPr>
          <p:cNvPr id="1085505" name="AutoShape 65"/>
          <p:cNvSpPr>
            <a:spLocks noChangeArrowheads="1"/>
          </p:cNvSpPr>
          <p:nvPr/>
        </p:nvSpPr>
        <p:spPr bwMode="auto">
          <a:xfrm>
            <a:off x="9296400" y="1524000"/>
            <a:ext cx="381000" cy="304800"/>
          </a:xfrm>
          <a:prstGeom prst="triangle">
            <a:avLst>
              <a:gd name="adj" fmla="val 50000"/>
            </a:avLst>
          </a:prstGeom>
          <a:solidFill>
            <a:srgbClr val="0099FF"/>
          </a:solidFill>
          <a:ln w="9525">
            <a:solidFill>
              <a:schemeClr val="tx1"/>
            </a:solidFill>
            <a:miter lim="800000"/>
            <a:headEnd/>
            <a:tailEnd/>
          </a:ln>
        </p:spPr>
        <p:txBody>
          <a:bodyPr wrap="none" tIns="182880" anchor="b" anchorCtr="0"/>
          <a:lstStyle/>
          <a:p>
            <a:pPr algn="ctr"/>
            <a:r>
              <a:rPr lang="en-US" dirty="0">
                <a:latin typeface="Calibri" pitchFamily="34" charset="0"/>
              </a:rPr>
              <a:t>4</a:t>
            </a:r>
          </a:p>
        </p:txBody>
      </p:sp>
      <p:sp>
        <p:nvSpPr>
          <p:cNvPr id="1085507" name="Text Box 67"/>
          <p:cNvSpPr txBox="1">
            <a:spLocks noChangeArrowheads="1"/>
          </p:cNvSpPr>
          <p:nvPr/>
        </p:nvSpPr>
        <p:spPr bwMode="auto">
          <a:xfrm>
            <a:off x="11223625" y="19192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min</a:t>
            </a:r>
          </a:p>
        </p:txBody>
      </p:sp>
      <p:sp>
        <p:nvSpPr>
          <p:cNvPr id="1085508" name="Text Box 68"/>
          <p:cNvSpPr txBox="1">
            <a:spLocks noChangeArrowheads="1"/>
          </p:cNvSpPr>
          <p:nvPr/>
        </p:nvSpPr>
        <p:spPr bwMode="auto">
          <a:xfrm>
            <a:off x="11223625" y="1462088"/>
            <a:ext cx="663575" cy="366712"/>
          </a:xfrm>
          <a:prstGeom prst="rect">
            <a:avLst/>
          </a:prstGeom>
          <a:noFill/>
          <a:ln w="12700">
            <a:noFill/>
            <a:miter lim="800000"/>
            <a:headEnd/>
            <a:tailEnd/>
          </a:ln>
        </p:spPr>
        <p:txBody>
          <a:bodyPr anchor="ctr">
            <a:spAutoFit/>
          </a:bodyPr>
          <a:lstStyle/>
          <a:p>
            <a:pPr algn="ctr">
              <a:spcBef>
                <a:spcPct val="50000"/>
              </a:spcBef>
            </a:pPr>
            <a:r>
              <a:rPr lang="en-US" b="1" dirty="0">
                <a:latin typeface="Calibri" pitchFamily="34" charset="0"/>
              </a:rPr>
              <a:t>max</a:t>
            </a:r>
          </a:p>
        </p:txBody>
      </p:sp>
      <p:sp>
        <p:nvSpPr>
          <p:cNvPr id="1085509" name="AutoShape 69"/>
          <p:cNvSpPr>
            <a:spLocks noChangeArrowheads="1"/>
          </p:cNvSpPr>
          <p:nvPr/>
        </p:nvSpPr>
        <p:spPr bwMode="auto">
          <a:xfrm rot="10800000">
            <a:off x="84582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-2</a:t>
            </a:r>
          </a:p>
        </p:txBody>
      </p:sp>
      <p:sp>
        <p:nvSpPr>
          <p:cNvPr id="1085510" name="AutoShape 70"/>
          <p:cNvSpPr>
            <a:spLocks noChangeArrowheads="1"/>
          </p:cNvSpPr>
          <p:nvPr/>
        </p:nvSpPr>
        <p:spPr bwMode="auto">
          <a:xfrm rot="10800000">
            <a:off x="10134600" y="1981200"/>
            <a:ext cx="381000" cy="304800"/>
          </a:xfrm>
          <a:prstGeom prst="triangle">
            <a:avLst>
              <a:gd name="adj" fmla="val 50000"/>
            </a:avLst>
          </a:prstGeom>
          <a:solidFill>
            <a:srgbClr val="FF7575"/>
          </a:solidFill>
          <a:ln w="9525">
            <a:solidFill>
              <a:schemeClr val="tx1"/>
            </a:solidFill>
            <a:miter lim="800000"/>
            <a:headEnd/>
            <a:tailEnd/>
          </a:ln>
        </p:spPr>
        <p:txBody>
          <a:bodyPr rot="10800000" wrap="none" tIns="91440" anchor="ctr" anchorCtr="1"/>
          <a:lstStyle/>
          <a:p>
            <a:pPr algn="ctr"/>
            <a:r>
              <a:rPr lang="en-US" dirty="0">
                <a:latin typeface="Calibri" pitchFamily="34"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8549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855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8550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855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8550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855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08550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411">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411">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411">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411">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74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9" grpId="0" animBg="1" autoUpdateAnimBg="0"/>
      <p:bldP spid="1085500" grpId="0" animBg="1" autoUpdateAnimBg="0"/>
      <p:bldP spid="1085501" grpId="0" animBg="1" autoUpdateAnimBg="0"/>
      <p:bldP spid="1085502" grpId="0" animBg="1" autoUpdateAnimBg="0"/>
      <p:bldP spid="1085505" grpId="0" animBg="1" autoUpdateAnimBg="0"/>
      <p:bldP spid="1085509" grpId="0" animBg="1"/>
      <p:bldP spid="10855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67500" y="1404536"/>
            <a:ext cx="4610100" cy="2267569"/>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3886200"/>
            <a:ext cx="4686300" cy="21587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Depth Matters</a:t>
            </a:r>
          </a:p>
        </p:txBody>
      </p:sp>
      <p:sp>
        <p:nvSpPr>
          <p:cNvPr id="3" name="Content Placeholder 2"/>
          <p:cNvSpPr>
            <a:spLocks noGrp="1"/>
          </p:cNvSpPr>
          <p:nvPr>
            <p:ph idx="1"/>
          </p:nvPr>
        </p:nvSpPr>
        <p:spPr>
          <a:xfrm>
            <a:off x="406400" y="1397001"/>
            <a:ext cx="5461000" cy="4729164"/>
          </a:xfrm>
        </p:spPr>
        <p:txBody>
          <a:bodyPr/>
          <a:lstStyle/>
          <a:p>
            <a:r>
              <a:rPr lang="en-US" sz="2800" dirty="0"/>
              <a:t>Evaluation functions are always imperfect</a:t>
            </a:r>
          </a:p>
          <a:p>
            <a:r>
              <a:rPr lang="en-US" sz="2800" dirty="0"/>
              <a:t>The deeper in the tree the evaluation function is buried, the less the quality of the evaluation function matters</a:t>
            </a:r>
          </a:p>
          <a:p>
            <a:r>
              <a:rPr lang="en-US" sz="2800" dirty="0"/>
              <a:t>An important example of the tradeoff between complexity of features and complexity of computation</a:t>
            </a:r>
          </a:p>
        </p:txBody>
      </p:sp>
      <p:sp>
        <p:nvSpPr>
          <p:cNvPr id="7" name="Text Box 76"/>
          <p:cNvSpPr txBox="1">
            <a:spLocks noChangeArrowheads="1"/>
          </p:cNvSpPr>
          <p:nvPr/>
        </p:nvSpPr>
        <p:spPr bwMode="auto">
          <a:xfrm>
            <a:off x="8382000" y="6488112"/>
            <a:ext cx="3810000" cy="369888"/>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depth limited (L6D4, L6D5)]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(2)</a:t>
            </a:r>
          </a:p>
        </p:txBody>
      </p:sp>
      <p:pic>
        <p:nvPicPr>
          <p:cNvPr id="3" name="DepthLimited-depth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1143000"/>
            <a:ext cx="8290560" cy="5181600"/>
          </a:xfrm>
          <a:prstGeom prst="rect">
            <a:avLst/>
          </a:prstGeom>
        </p:spPr>
      </p:pic>
    </p:spTree>
    <p:extLst>
      <p:ext uri="{BB962C8B-B14F-4D97-AF65-F5344CB8AC3E}">
        <p14:creationId xmlns:p14="http://schemas.microsoft.com/office/powerpoint/2010/main" val="1381342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Limited Depth (10)</a:t>
            </a:r>
          </a:p>
        </p:txBody>
      </p:sp>
      <p:pic>
        <p:nvPicPr>
          <p:cNvPr id="3" name="DepthLimited-depth1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9450" y="1143000"/>
            <a:ext cx="8293100" cy="5183188"/>
          </a:xfrm>
          <a:prstGeom prst="rect">
            <a:avLst/>
          </a:prstGeom>
        </p:spPr>
      </p:pic>
    </p:spTree>
    <p:extLst>
      <p:ext uri="{BB962C8B-B14F-4D97-AF65-F5344CB8AC3E}">
        <p14:creationId xmlns:p14="http://schemas.microsoft.com/office/powerpoint/2010/main" val="23748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43200" y="1314643"/>
            <a:ext cx="6729412" cy="503516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Evaluation Functions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t>Evaluation Functions</a:t>
            </a:r>
          </a:p>
        </p:txBody>
      </p:sp>
      <p:sp>
        <p:nvSpPr>
          <p:cNvPr id="19459" name="Rectangle 3"/>
          <p:cNvSpPr>
            <a:spLocks noGrp="1" noChangeArrowheads="1"/>
          </p:cNvSpPr>
          <p:nvPr>
            <p:ph idx="1"/>
          </p:nvPr>
        </p:nvSpPr>
        <p:spPr>
          <a:xfrm>
            <a:off x="1676400" y="1295400"/>
            <a:ext cx="11506200" cy="4953000"/>
          </a:xfrm>
        </p:spPr>
        <p:txBody>
          <a:bodyPr/>
          <a:lstStyle/>
          <a:p>
            <a:pPr eaLnBrk="1" hangingPunct="1">
              <a:lnSpc>
                <a:spcPct val="80000"/>
              </a:lnSpc>
            </a:pPr>
            <a:r>
              <a:rPr lang="en-US" sz="2400" dirty="0"/>
              <a:t>Evaluation functions score non-terminals in depth-limited search</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Ideal function: returns the actual </a:t>
            </a:r>
            <a:r>
              <a:rPr lang="en-US" sz="2400" dirty="0" err="1"/>
              <a:t>minimax</a:t>
            </a:r>
            <a:r>
              <a:rPr lang="en-US" sz="2400" dirty="0"/>
              <a:t> value of the position</a:t>
            </a:r>
          </a:p>
          <a:p>
            <a:pPr eaLnBrk="1" hangingPunct="1">
              <a:lnSpc>
                <a:spcPct val="80000"/>
              </a:lnSpc>
            </a:pPr>
            <a:r>
              <a:rPr lang="en-US" sz="2400" dirty="0"/>
              <a:t>In practice: typically weighted linear sum of features:</a:t>
            </a:r>
          </a:p>
          <a:p>
            <a:pPr eaLnBrk="1" hangingPunct="1">
              <a:lnSpc>
                <a:spcPct val="80000"/>
              </a:lnSpc>
            </a:pPr>
            <a:endParaRPr lang="en-US" sz="2400" dirty="0"/>
          </a:p>
          <a:p>
            <a:pPr eaLnBrk="1" hangingPunct="1">
              <a:lnSpc>
                <a:spcPct val="80000"/>
              </a:lnSpc>
            </a:pPr>
            <a:endParaRPr lang="en-US" sz="2400" dirty="0"/>
          </a:p>
          <a:p>
            <a:pPr eaLnBrk="1" hangingPunct="1">
              <a:lnSpc>
                <a:spcPct val="80000"/>
              </a:lnSpc>
            </a:pPr>
            <a:r>
              <a:rPr lang="en-US" sz="2400" dirty="0"/>
              <a:t>e.g.  </a:t>
            </a:r>
            <a:r>
              <a:rPr lang="en-US" sz="2400" i="1" dirty="0">
                <a:solidFill>
                  <a:srgbClr val="CC0000"/>
                </a:solidFill>
                <a:latin typeface="Times New Roman" pitchFamily="18" charset="0"/>
                <a:cs typeface="Times New Roman" pitchFamily="18" charset="0"/>
              </a:rPr>
              <a:t>f</a:t>
            </a:r>
            <a:r>
              <a:rPr lang="en-US" sz="2400" baseline="-25000" dirty="0">
                <a:solidFill>
                  <a:srgbClr val="CC0000"/>
                </a:solidFill>
              </a:rPr>
              <a:t>1</a:t>
            </a:r>
            <a:r>
              <a:rPr lang="en-US" sz="2400" dirty="0">
                <a:solidFill>
                  <a:srgbClr val="CC0000"/>
                </a:solidFill>
              </a:rPr>
              <a:t>(</a:t>
            </a:r>
            <a:r>
              <a:rPr lang="en-US" sz="2400" i="1" dirty="0">
                <a:solidFill>
                  <a:srgbClr val="CC0000"/>
                </a:solidFill>
                <a:latin typeface="Times New Roman" pitchFamily="18" charset="0"/>
                <a:cs typeface="Times New Roman" pitchFamily="18" charset="0"/>
              </a:rPr>
              <a:t>s</a:t>
            </a:r>
            <a:r>
              <a:rPr lang="en-US" sz="2400" dirty="0">
                <a:solidFill>
                  <a:srgbClr val="CC0000"/>
                </a:solidFill>
              </a:rPr>
              <a:t>) = (num white queens – num black queens)</a:t>
            </a:r>
            <a:r>
              <a:rPr lang="en-US" sz="2400" dirty="0"/>
              <a:t>, etc.</a:t>
            </a:r>
          </a:p>
        </p:txBody>
      </p:sp>
      <p:pic>
        <p:nvPicPr>
          <p:cNvPr id="19460" name="Picture 22"/>
          <p:cNvPicPr>
            <a:picLocks noChangeAspect="1" noChangeArrowheads="1"/>
          </p:cNvPicPr>
          <p:nvPr/>
        </p:nvPicPr>
        <p:blipFill>
          <a:blip r:embed="rId3" cstate="print"/>
          <a:srcRect/>
          <a:stretch>
            <a:fillRect/>
          </a:stretch>
        </p:blipFill>
        <p:spPr bwMode="auto">
          <a:xfrm>
            <a:off x="2286000" y="1828800"/>
            <a:ext cx="2184400" cy="2449513"/>
          </a:xfrm>
          <a:prstGeom prst="rect">
            <a:avLst/>
          </a:prstGeom>
          <a:noFill/>
          <a:ln w="9525">
            <a:noFill/>
            <a:miter lim="800000"/>
            <a:headEnd/>
            <a:tailEnd/>
          </a:ln>
        </p:spPr>
      </p:pic>
      <p:pic>
        <p:nvPicPr>
          <p:cNvPr id="19461" name="Picture 23"/>
          <p:cNvPicPr>
            <a:picLocks noChangeAspect="1" noChangeArrowheads="1"/>
          </p:cNvPicPr>
          <p:nvPr/>
        </p:nvPicPr>
        <p:blipFill>
          <a:blip r:embed="rId4" cstate="print"/>
          <a:srcRect/>
          <a:stretch>
            <a:fillRect/>
          </a:stretch>
        </p:blipFill>
        <p:spPr bwMode="auto">
          <a:xfrm>
            <a:off x="7877175" y="1828800"/>
            <a:ext cx="2257425" cy="2460625"/>
          </a:xfrm>
          <a:prstGeom prst="rect">
            <a:avLst/>
          </a:prstGeom>
          <a:noFill/>
          <a:ln w="9525">
            <a:noFill/>
            <a:miter lim="800000"/>
            <a:headEnd/>
            <a:tailEnd/>
          </a:ln>
        </p:spPr>
      </p:pic>
      <p:pic>
        <p:nvPicPr>
          <p:cNvPr id="19462" name="Picture 26" descr="txp_fig"/>
          <p:cNvPicPr>
            <a:picLocks noChangeAspect="1" noChangeArrowheads="1"/>
          </p:cNvPicPr>
          <p:nvPr>
            <p:custDataLst>
              <p:tags r:id="rId1"/>
            </p:custDataLst>
          </p:nvPr>
        </p:nvPicPr>
        <p:blipFill>
          <a:blip r:embed="rId5" cstate="print"/>
          <a:srcRect/>
          <a:stretch>
            <a:fillRect/>
          </a:stretch>
        </p:blipFill>
        <p:spPr bwMode="auto">
          <a:xfrm>
            <a:off x="2209800" y="5486400"/>
            <a:ext cx="7416800" cy="334963"/>
          </a:xfrm>
          <a:prstGeom prst="rect">
            <a:avLst/>
          </a:prstGeom>
          <a:noFill/>
          <a:ln w="9525">
            <a:noFill/>
            <a:miter lim="800000"/>
            <a:headEnd/>
            <a:tailEnd/>
          </a:ln>
        </p:spPr>
      </p:pic>
      <p:sp>
        <p:nvSpPr>
          <p:cNvPr id="19463" name="AutoShape 27"/>
          <p:cNvSpPr>
            <a:spLocks noChangeArrowheads="1"/>
          </p:cNvSpPr>
          <p:nvPr/>
        </p:nvSpPr>
        <p:spPr bwMode="auto">
          <a:xfrm>
            <a:off x="5967413" y="2349500"/>
            <a:ext cx="166687"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4" name="AutoShape 28"/>
          <p:cNvSpPr>
            <a:spLocks noChangeArrowheads="1"/>
          </p:cNvSpPr>
          <p:nvPr/>
        </p:nvSpPr>
        <p:spPr bwMode="auto">
          <a:xfrm rot="10800000">
            <a:off x="5380038"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5" name="AutoShape 29"/>
          <p:cNvSpPr>
            <a:spLocks noChangeArrowheads="1"/>
          </p:cNvSpPr>
          <p:nvPr/>
        </p:nvSpPr>
        <p:spPr bwMode="auto">
          <a:xfrm rot="10800000">
            <a:off x="6469063" y="2743200"/>
            <a:ext cx="168275" cy="168275"/>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19466" name="AutoShape 30"/>
          <p:cNvSpPr>
            <a:spLocks noChangeArrowheads="1"/>
          </p:cNvSpPr>
          <p:nvPr/>
        </p:nvSpPr>
        <p:spPr bwMode="auto">
          <a:xfrm>
            <a:off x="50895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7" name="AutoShape 31"/>
          <p:cNvSpPr>
            <a:spLocks noChangeArrowheads="1"/>
          </p:cNvSpPr>
          <p:nvPr/>
        </p:nvSpPr>
        <p:spPr bwMode="auto">
          <a:xfrm>
            <a:off x="56991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8" name="AutoShape 32"/>
          <p:cNvSpPr>
            <a:spLocks noChangeArrowheads="1"/>
          </p:cNvSpPr>
          <p:nvPr/>
        </p:nvSpPr>
        <p:spPr bwMode="auto">
          <a:xfrm>
            <a:off x="6156325"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19469" name="AutoShape 33"/>
          <p:cNvSpPr>
            <a:spLocks noChangeArrowheads="1"/>
          </p:cNvSpPr>
          <p:nvPr/>
        </p:nvSpPr>
        <p:spPr bwMode="auto">
          <a:xfrm>
            <a:off x="6805613" y="3032125"/>
            <a:ext cx="168275" cy="168275"/>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cxnSp>
        <p:nvCxnSpPr>
          <p:cNvPr id="19470" name="AutoShape 34"/>
          <p:cNvCxnSpPr>
            <a:cxnSpLocks noChangeShapeType="1"/>
            <a:stCxn id="19463" idx="3"/>
            <a:endCxn id="19464" idx="3"/>
          </p:cNvCxnSpPr>
          <p:nvPr/>
        </p:nvCxnSpPr>
        <p:spPr bwMode="auto">
          <a:xfrm flipH="1">
            <a:off x="5462588" y="2517775"/>
            <a:ext cx="588962" cy="223838"/>
          </a:xfrm>
          <a:prstGeom prst="straightConnector1">
            <a:avLst/>
          </a:prstGeom>
          <a:noFill/>
          <a:ln w="9525">
            <a:solidFill>
              <a:schemeClr val="tx1"/>
            </a:solidFill>
            <a:round/>
            <a:headEnd/>
            <a:tailEnd/>
          </a:ln>
        </p:spPr>
      </p:cxnSp>
      <p:cxnSp>
        <p:nvCxnSpPr>
          <p:cNvPr id="19471" name="AutoShape 35"/>
          <p:cNvCxnSpPr>
            <a:cxnSpLocks noChangeShapeType="1"/>
            <a:stCxn id="19463" idx="3"/>
            <a:endCxn id="19465" idx="3"/>
          </p:cNvCxnSpPr>
          <p:nvPr/>
        </p:nvCxnSpPr>
        <p:spPr bwMode="auto">
          <a:xfrm>
            <a:off x="6051550" y="2517775"/>
            <a:ext cx="500063" cy="223838"/>
          </a:xfrm>
          <a:prstGeom prst="straightConnector1">
            <a:avLst/>
          </a:prstGeom>
          <a:noFill/>
          <a:ln w="9525">
            <a:solidFill>
              <a:schemeClr val="tx1"/>
            </a:solidFill>
            <a:round/>
            <a:headEnd/>
            <a:tailEnd/>
          </a:ln>
        </p:spPr>
      </p:cxnSp>
      <p:cxnSp>
        <p:nvCxnSpPr>
          <p:cNvPr id="19472" name="AutoShape 36"/>
          <p:cNvCxnSpPr>
            <a:cxnSpLocks noChangeShapeType="1"/>
            <a:stCxn id="19464" idx="0"/>
            <a:endCxn id="19466" idx="0"/>
          </p:cNvCxnSpPr>
          <p:nvPr/>
        </p:nvCxnSpPr>
        <p:spPr bwMode="auto">
          <a:xfrm flipH="1">
            <a:off x="5173663" y="2909888"/>
            <a:ext cx="290512" cy="122237"/>
          </a:xfrm>
          <a:prstGeom prst="straightConnector1">
            <a:avLst/>
          </a:prstGeom>
          <a:noFill/>
          <a:ln w="9525">
            <a:solidFill>
              <a:schemeClr val="tx1"/>
            </a:solidFill>
            <a:round/>
            <a:headEnd/>
            <a:tailEnd/>
          </a:ln>
        </p:spPr>
      </p:cxnSp>
      <p:cxnSp>
        <p:nvCxnSpPr>
          <p:cNvPr id="19473" name="AutoShape 37"/>
          <p:cNvCxnSpPr>
            <a:cxnSpLocks noChangeShapeType="1"/>
            <a:stCxn id="19464" idx="0"/>
            <a:endCxn id="19467" idx="0"/>
          </p:cNvCxnSpPr>
          <p:nvPr/>
        </p:nvCxnSpPr>
        <p:spPr bwMode="auto">
          <a:xfrm>
            <a:off x="5464175" y="2909888"/>
            <a:ext cx="319088" cy="122237"/>
          </a:xfrm>
          <a:prstGeom prst="straightConnector1">
            <a:avLst/>
          </a:prstGeom>
          <a:noFill/>
          <a:ln w="9525">
            <a:solidFill>
              <a:schemeClr val="tx1"/>
            </a:solidFill>
            <a:round/>
            <a:headEnd/>
            <a:tailEnd/>
          </a:ln>
        </p:spPr>
      </p:cxnSp>
      <p:cxnSp>
        <p:nvCxnSpPr>
          <p:cNvPr id="19474" name="AutoShape 38"/>
          <p:cNvCxnSpPr>
            <a:cxnSpLocks noChangeShapeType="1"/>
            <a:stCxn id="19465" idx="0"/>
            <a:endCxn id="19468" idx="0"/>
          </p:cNvCxnSpPr>
          <p:nvPr/>
        </p:nvCxnSpPr>
        <p:spPr bwMode="auto">
          <a:xfrm flipH="1">
            <a:off x="6240463" y="2909888"/>
            <a:ext cx="312737" cy="122237"/>
          </a:xfrm>
          <a:prstGeom prst="straightConnector1">
            <a:avLst/>
          </a:prstGeom>
          <a:noFill/>
          <a:ln w="9525">
            <a:solidFill>
              <a:schemeClr val="tx1"/>
            </a:solidFill>
            <a:round/>
            <a:headEnd/>
            <a:tailEnd/>
          </a:ln>
        </p:spPr>
      </p:cxnSp>
      <p:cxnSp>
        <p:nvCxnSpPr>
          <p:cNvPr id="19475" name="AutoShape 39"/>
          <p:cNvCxnSpPr>
            <a:cxnSpLocks noChangeShapeType="1"/>
            <a:stCxn id="19465" idx="0"/>
            <a:endCxn id="19469" idx="0"/>
          </p:cNvCxnSpPr>
          <p:nvPr/>
        </p:nvCxnSpPr>
        <p:spPr bwMode="auto">
          <a:xfrm>
            <a:off x="6553200" y="2909888"/>
            <a:ext cx="336550" cy="122237"/>
          </a:xfrm>
          <a:prstGeom prst="straightConnector1">
            <a:avLst/>
          </a:prstGeom>
          <a:noFill/>
          <a:ln w="9525">
            <a:solidFill>
              <a:schemeClr val="tx1"/>
            </a:solidFill>
            <a:round/>
            <a:headEnd/>
            <a:tailEnd/>
          </a:ln>
        </p:spPr>
      </p:cxnSp>
      <p:sp>
        <p:nvSpPr>
          <p:cNvPr id="19476" name="AutoShape 40"/>
          <p:cNvSpPr>
            <a:spLocks noChangeArrowheads="1"/>
          </p:cNvSpPr>
          <p:nvPr/>
        </p:nvSpPr>
        <p:spPr bwMode="auto">
          <a:xfrm>
            <a:off x="66294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cxnSp>
        <p:nvCxnSpPr>
          <p:cNvPr id="19477" name="AutoShape 41"/>
          <p:cNvCxnSpPr>
            <a:cxnSpLocks noChangeShapeType="1"/>
            <a:endCxn id="19463" idx="1"/>
          </p:cNvCxnSpPr>
          <p:nvPr/>
        </p:nvCxnSpPr>
        <p:spPr bwMode="auto">
          <a:xfrm flipV="1">
            <a:off x="4470400" y="2433638"/>
            <a:ext cx="1538288" cy="620712"/>
          </a:xfrm>
          <a:prstGeom prst="curvedConnector3">
            <a:avLst>
              <a:gd name="adj1" fmla="val 48606"/>
            </a:avLst>
          </a:prstGeom>
          <a:noFill/>
          <a:ln w="9525">
            <a:solidFill>
              <a:schemeClr val="tx1"/>
            </a:solidFill>
            <a:prstDash val="dash"/>
            <a:round/>
            <a:headEnd/>
            <a:tailEnd type="triangle" w="med" len="med"/>
          </a:ln>
        </p:spPr>
      </p:cxnSp>
      <p:cxnSp>
        <p:nvCxnSpPr>
          <p:cNvPr id="19478" name="AutoShape 42"/>
          <p:cNvCxnSpPr>
            <a:cxnSpLocks noChangeShapeType="1"/>
            <a:endCxn id="19482" idx="1"/>
          </p:cNvCxnSpPr>
          <p:nvPr/>
        </p:nvCxnSpPr>
        <p:spPr bwMode="auto">
          <a:xfrm flipH="1">
            <a:off x="7010400" y="3059113"/>
            <a:ext cx="866775" cy="530225"/>
          </a:xfrm>
          <a:prstGeom prst="straightConnector1">
            <a:avLst/>
          </a:prstGeom>
          <a:noFill/>
          <a:ln w="9525">
            <a:solidFill>
              <a:schemeClr val="tx1"/>
            </a:solidFill>
            <a:prstDash val="dash"/>
            <a:round/>
            <a:headEnd/>
            <a:tailEnd type="triangle" w="med" len="med"/>
          </a:ln>
        </p:spPr>
      </p:cxnSp>
      <p:sp>
        <p:nvSpPr>
          <p:cNvPr id="19479" name="Rectangle 43"/>
          <p:cNvSpPr>
            <a:spLocks noChangeArrowheads="1"/>
          </p:cNvSpPr>
          <p:nvPr/>
        </p:nvSpPr>
        <p:spPr bwMode="auto">
          <a:xfrm rot="10800000">
            <a:off x="6156325" y="3489325"/>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cxnSp>
        <p:nvCxnSpPr>
          <p:cNvPr id="19480" name="AutoShape 44"/>
          <p:cNvCxnSpPr>
            <a:cxnSpLocks noChangeShapeType="1"/>
            <a:stCxn id="19468" idx="3"/>
            <a:endCxn id="19479" idx="2"/>
          </p:cNvCxnSpPr>
          <p:nvPr/>
        </p:nvCxnSpPr>
        <p:spPr bwMode="auto">
          <a:xfrm flipH="1">
            <a:off x="6238875" y="3200400"/>
            <a:ext cx="1588" cy="287338"/>
          </a:xfrm>
          <a:prstGeom prst="straightConnector1">
            <a:avLst/>
          </a:prstGeom>
          <a:noFill/>
          <a:ln w="9525">
            <a:solidFill>
              <a:schemeClr val="tx1"/>
            </a:solidFill>
            <a:round/>
            <a:headEnd/>
            <a:tailEnd/>
          </a:ln>
        </p:spPr>
      </p:cxnSp>
      <p:cxnSp>
        <p:nvCxnSpPr>
          <p:cNvPr id="19481" name="AutoShape 45"/>
          <p:cNvCxnSpPr>
            <a:cxnSpLocks noChangeShapeType="1"/>
            <a:stCxn id="19468" idx="4"/>
            <a:endCxn id="19482" idx="2"/>
          </p:cNvCxnSpPr>
          <p:nvPr/>
        </p:nvCxnSpPr>
        <p:spPr bwMode="auto">
          <a:xfrm>
            <a:off x="6324600" y="3200400"/>
            <a:ext cx="600075" cy="303213"/>
          </a:xfrm>
          <a:prstGeom prst="straightConnector1">
            <a:avLst/>
          </a:prstGeom>
          <a:noFill/>
          <a:ln w="9525">
            <a:solidFill>
              <a:schemeClr val="tx1"/>
            </a:solidFill>
            <a:round/>
            <a:headEnd/>
            <a:tailEnd/>
          </a:ln>
        </p:spPr>
      </p:cxnSp>
      <p:sp>
        <p:nvSpPr>
          <p:cNvPr id="19482" name="Rectangle 46"/>
          <p:cNvSpPr>
            <a:spLocks noChangeArrowheads="1"/>
          </p:cNvSpPr>
          <p:nvPr/>
        </p:nvSpPr>
        <p:spPr bwMode="auto">
          <a:xfrm rot="10800000">
            <a:off x="6842125" y="3505200"/>
            <a:ext cx="168275" cy="168275"/>
          </a:xfrm>
          <a:prstGeom prst="rect">
            <a:avLst/>
          </a:prstGeom>
          <a:solidFill>
            <a:srgbClr val="FF9999"/>
          </a:solidFill>
          <a:ln w="9525">
            <a:solidFill>
              <a:schemeClr val="tx1"/>
            </a:solidFill>
            <a:miter lim="800000"/>
            <a:headEnd/>
            <a:tailEnd/>
          </a:ln>
        </p:spPr>
        <p:txBody>
          <a:bodyPr wrap="none" anchor="ctr"/>
          <a:lstStyle/>
          <a:p>
            <a:endParaRPr lang="en-US"/>
          </a:p>
        </p:txBody>
      </p:sp>
      <p:sp>
        <p:nvSpPr>
          <p:cNvPr id="19483" name="AutoShape 47"/>
          <p:cNvSpPr>
            <a:spLocks noChangeArrowheads="1"/>
          </p:cNvSpPr>
          <p:nvPr/>
        </p:nvSpPr>
        <p:spPr bwMode="auto">
          <a:xfrm>
            <a:off x="5943600" y="3690938"/>
            <a:ext cx="609600" cy="271462"/>
          </a:xfrm>
          <a:prstGeom prst="triangle">
            <a:avLst>
              <a:gd name="adj" fmla="val 50000"/>
            </a:avLst>
          </a:prstGeom>
          <a:solidFill>
            <a:schemeClr val="bg1"/>
          </a:solidFill>
          <a:ln w="9525">
            <a:solidFill>
              <a:schemeClr val="tx1"/>
            </a:solidFill>
            <a:prstDash val="dash"/>
            <a:miter lim="800000"/>
            <a:headEnd/>
            <a:tailEnd/>
          </a:ln>
        </p:spPr>
        <p:txBody>
          <a:bodyPr wrap="none" anchor="ct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pPr eaLnBrk="1" hangingPunct="1"/>
            <a:r>
              <a:rPr lang="en-US" dirty="0"/>
              <a:t>Behavior from Computation</a:t>
            </a:r>
          </a:p>
        </p:txBody>
      </p:sp>
      <p:sp>
        <p:nvSpPr>
          <p:cNvPr id="1028" name="Rectangle 3"/>
          <p:cNvSpPr>
            <a:spLocks noGrp="1" noChangeArrowheads="1"/>
          </p:cNvSpPr>
          <p:nvPr>
            <p:ph idx="1"/>
          </p:nvPr>
        </p:nvSpPr>
        <p:spPr/>
        <p:txBody>
          <a:bodyPr/>
          <a:lstStyle/>
          <a:p>
            <a:pPr eaLnBrk="1" hangingPunct="1"/>
            <a:endParaRPr lang="en-US"/>
          </a:p>
        </p:txBody>
      </p:sp>
      <p:graphicFrame>
        <p:nvGraphicFramePr>
          <p:cNvPr id="1026" name="Object 5"/>
          <p:cNvGraphicFramePr>
            <a:graphicFrameLocks noChangeAspect="1"/>
          </p:cNvGraphicFramePr>
          <p:nvPr/>
        </p:nvGraphicFramePr>
        <p:xfrm>
          <a:off x="2667000" y="1674072"/>
          <a:ext cx="6858000" cy="3736128"/>
        </p:xfrm>
        <a:graphic>
          <a:graphicData uri="http://schemas.openxmlformats.org/presentationml/2006/ole">
            <mc:AlternateContent xmlns:mc="http://schemas.openxmlformats.org/markup-compatibility/2006">
              <mc:Choice xmlns:v="urn:schemas-microsoft-com:vml" Requires="v">
                <p:oleObj spid="_x0000_s38948" name="Photo Editor Photo" r:id="rId3" imgW="4519052" imgH="2461473" progId="MSPhotoEd.3">
                  <p:embed/>
                </p:oleObj>
              </mc:Choice>
              <mc:Fallback>
                <p:oleObj name="Photo Editor Photo" r:id="rId3" imgW="4519052" imgH="2461473"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674072"/>
                        <a:ext cx="6858000" cy="37361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29" name="Text Box 6"/>
          <p:cNvSpPr txBox="1">
            <a:spLocks noChangeArrowheads="1"/>
          </p:cNvSpPr>
          <p:nvPr/>
        </p:nvSpPr>
        <p:spPr bwMode="auto">
          <a:xfrm>
            <a:off x="8305800" y="6477000"/>
            <a:ext cx="38862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mystery </a:t>
            </a:r>
            <a:r>
              <a:rPr lang="en-US" dirty="0" err="1">
                <a:solidFill>
                  <a:srgbClr val="CC0000"/>
                </a:solidFill>
                <a:latin typeface="Calibri" pitchFamily="34" charset="0"/>
              </a:rPr>
              <a:t>pacman</a:t>
            </a:r>
            <a:r>
              <a:rPr lang="en-US" dirty="0">
                <a:solidFill>
                  <a:srgbClr val="CC0000"/>
                </a:solidFill>
                <a:latin typeface="Calibri" pitchFamily="34" charset="0"/>
              </a:rPr>
              <a:t> (L6D1)]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37"/>
          <p:cNvGrpSpPr>
            <a:grpSpLocks/>
          </p:cNvGrpSpPr>
          <p:nvPr/>
        </p:nvGrpSpPr>
        <p:grpSpPr bwMode="auto">
          <a:xfrm>
            <a:off x="3862388" y="1447800"/>
            <a:ext cx="4519612" cy="2462213"/>
            <a:chOff x="1457" y="1425"/>
            <a:chExt cx="2847" cy="1551"/>
          </a:xfrm>
        </p:grpSpPr>
        <p:grpSp>
          <p:nvGrpSpPr>
            <p:cNvPr id="2079" name="Group 34"/>
            <p:cNvGrpSpPr>
              <a:grpSpLocks/>
            </p:cNvGrpSpPr>
            <p:nvPr/>
          </p:nvGrpSpPr>
          <p:grpSpPr bwMode="auto">
            <a:xfrm>
              <a:off x="1457" y="1425"/>
              <a:ext cx="2847" cy="1551"/>
              <a:chOff x="1457" y="1425"/>
              <a:chExt cx="2847" cy="1551"/>
            </a:xfrm>
          </p:grpSpPr>
          <p:pic>
            <p:nvPicPr>
              <p:cNvPr id="2080" name="Picture 28"/>
              <p:cNvPicPr>
                <a:picLocks noChangeAspect="1" noChangeArrowheads="1"/>
              </p:cNvPicPr>
              <p:nvPr/>
            </p:nvPicPr>
            <p:blipFill>
              <a:blip r:embed="rId3" cstate="print"/>
              <a:srcRect/>
              <a:stretch>
                <a:fillRect/>
              </a:stretch>
            </p:blipFill>
            <p:spPr bwMode="auto">
              <a:xfrm>
                <a:off x="1457" y="1425"/>
                <a:ext cx="2847" cy="1551"/>
              </a:xfrm>
              <a:prstGeom prst="rect">
                <a:avLst/>
              </a:prstGeom>
              <a:noFill/>
              <a:ln w="9525">
                <a:noFill/>
                <a:miter lim="800000"/>
                <a:headEnd/>
                <a:tailEnd/>
              </a:ln>
            </p:spPr>
          </p:pic>
          <p:graphicFrame>
            <p:nvGraphicFramePr>
              <p:cNvPr id="2051" name="Object 31"/>
              <p:cNvGraphicFramePr>
                <a:graphicFrameLocks noChangeAspect="1"/>
              </p:cNvGraphicFramePr>
              <p:nvPr/>
            </p:nvGraphicFramePr>
            <p:xfrm>
              <a:off x="2432" y="2400"/>
              <a:ext cx="174" cy="168"/>
            </p:xfrm>
            <a:graphic>
              <a:graphicData uri="http://schemas.openxmlformats.org/presentationml/2006/ole">
                <mc:AlternateContent xmlns:mc="http://schemas.openxmlformats.org/markup-compatibility/2006">
                  <mc:Choice xmlns:v="urn:schemas-microsoft-com:vml" Requires="v">
                    <p:oleObj spid="_x0000_s2143" name="Photo Editor Photo" r:id="rId4" imgW="327619" imgH="343075" progId="MSPhotoEd.3">
                      <p:embed/>
                    </p:oleObj>
                  </mc:Choice>
                  <mc:Fallback>
                    <p:oleObj name="Photo Editor Photo" r:id="rId4" imgW="327619" imgH="343075" progId="MSPhotoEd.3">
                      <p:embed/>
                      <p:pic>
                        <p:nvPicPr>
                          <p:cNvPr id="0" name="Object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 y="2400"/>
                            <a:ext cx="174"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aphicFrame>
            <p:nvGraphicFramePr>
              <p:cNvPr id="2052" name="Object 33"/>
              <p:cNvGraphicFramePr>
                <a:graphicFrameLocks noChangeAspect="1"/>
              </p:cNvGraphicFramePr>
              <p:nvPr/>
            </p:nvGraphicFramePr>
            <p:xfrm>
              <a:off x="3264" y="2544"/>
              <a:ext cx="206" cy="168"/>
            </p:xfrm>
            <a:graphic>
              <a:graphicData uri="http://schemas.openxmlformats.org/presentationml/2006/ole">
                <mc:AlternateContent xmlns:mc="http://schemas.openxmlformats.org/markup-compatibility/2006">
                  <mc:Choice xmlns:v="urn:schemas-microsoft-com:vml" Requires="v">
                    <p:oleObj spid="_x0000_s2144" name="Photo Editor Photo" r:id="rId6" imgW="327619" imgH="343075" progId="MSPhotoEd.3">
                      <p:embed/>
                    </p:oleObj>
                  </mc:Choice>
                  <mc:Fallback>
                    <p:oleObj name="Photo Editor Photo" r:id="rId6" imgW="327619" imgH="343075" progId="MSPhotoEd.3">
                      <p:embed/>
                      <p:pic>
                        <p:nvPicPr>
                          <p:cNvPr id="0" name="Object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4" y="2544"/>
                            <a:ext cx="206"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graphicFrame>
          <p:nvGraphicFramePr>
            <p:cNvPr id="2050" name="Object 35"/>
            <p:cNvGraphicFramePr>
              <a:graphicFrameLocks noChangeAspect="1"/>
            </p:cNvGraphicFramePr>
            <p:nvPr/>
          </p:nvGraphicFramePr>
          <p:xfrm>
            <a:off x="2880" y="2400"/>
            <a:ext cx="192" cy="168"/>
          </p:xfrm>
          <a:graphic>
            <a:graphicData uri="http://schemas.openxmlformats.org/presentationml/2006/ole">
              <mc:AlternateContent xmlns:mc="http://schemas.openxmlformats.org/markup-compatibility/2006">
                <mc:Choice xmlns:v="urn:schemas-microsoft-com:vml" Requires="v">
                  <p:oleObj spid="_x0000_s2145" name="Photo Editor Photo" r:id="rId7" imgW="327619" imgH="343075" progId="MSPhotoEd.3">
                    <p:embed/>
                  </p:oleObj>
                </mc:Choice>
                <mc:Fallback>
                  <p:oleObj name="Photo Editor Photo" r:id="rId7" imgW="327619" imgH="343075" progId="MSPhotoEd.3">
                    <p:embed/>
                    <p:pic>
                      <p:nvPicPr>
                        <p:cNvPr id="0" name="Object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2400"/>
                          <a:ext cx="192" cy="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grpSp>
      <p:sp>
        <p:nvSpPr>
          <p:cNvPr id="2054" name="Rectangle 2"/>
          <p:cNvSpPr>
            <a:spLocks noGrp="1" noChangeArrowheads="1"/>
          </p:cNvSpPr>
          <p:nvPr>
            <p:ph type="title"/>
          </p:nvPr>
        </p:nvSpPr>
        <p:spPr/>
        <p:txBody>
          <a:bodyPr/>
          <a:lstStyle/>
          <a:p>
            <a:pPr eaLnBrk="1" hangingPunct="1"/>
            <a:r>
              <a:rPr lang="en-US"/>
              <a:t>Evaluation for Pacman</a:t>
            </a:r>
          </a:p>
        </p:txBody>
      </p:sp>
      <p:grpSp>
        <p:nvGrpSpPr>
          <p:cNvPr id="4" name="Group 45"/>
          <p:cNvGrpSpPr>
            <a:grpSpLocks/>
          </p:cNvGrpSpPr>
          <p:nvPr/>
        </p:nvGrpSpPr>
        <p:grpSpPr bwMode="auto">
          <a:xfrm>
            <a:off x="5511800" y="3452813"/>
            <a:ext cx="1257300" cy="296862"/>
            <a:chOff x="2496" y="2688"/>
            <a:chExt cx="792" cy="187"/>
          </a:xfrm>
        </p:grpSpPr>
        <p:pic>
          <p:nvPicPr>
            <p:cNvPr id="2076" name="Picture 42"/>
            <p:cNvPicPr>
              <a:picLocks noChangeAspect="1" noChangeArrowheads="1"/>
            </p:cNvPicPr>
            <p:nvPr/>
          </p:nvPicPr>
          <p:blipFill>
            <a:blip r:embed="rId8" cstate="print"/>
            <a:srcRect/>
            <a:stretch>
              <a:fillRect/>
            </a:stretch>
          </p:blipFill>
          <p:spPr bwMode="auto">
            <a:xfrm>
              <a:off x="3072" y="2688"/>
              <a:ext cx="216" cy="168"/>
            </a:xfrm>
            <a:prstGeom prst="rect">
              <a:avLst/>
            </a:prstGeom>
            <a:noFill/>
            <a:ln w="9525">
              <a:noFill/>
              <a:miter lim="800000"/>
              <a:headEnd/>
              <a:tailEnd/>
            </a:ln>
          </p:spPr>
        </p:pic>
        <p:pic>
          <p:nvPicPr>
            <p:cNvPr id="2077" name="Picture 43"/>
            <p:cNvPicPr>
              <a:picLocks noChangeAspect="1" noChangeArrowheads="1"/>
            </p:cNvPicPr>
            <p:nvPr/>
          </p:nvPicPr>
          <p:blipFill>
            <a:blip r:embed="rId9" cstate="print"/>
            <a:srcRect/>
            <a:stretch>
              <a:fillRect/>
            </a:stretch>
          </p:blipFill>
          <p:spPr bwMode="auto">
            <a:xfrm>
              <a:off x="2496" y="2688"/>
              <a:ext cx="197" cy="178"/>
            </a:xfrm>
            <a:prstGeom prst="rect">
              <a:avLst/>
            </a:prstGeom>
            <a:noFill/>
            <a:ln w="9525">
              <a:noFill/>
              <a:miter lim="800000"/>
              <a:headEnd/>
              <a:tailEnd/>
            </a:ln>
          </p:spPr>
        </p:pic>
        <p:pic>
          <p:nvPicPr>
            <p:cNvPr id="2078" name="Picture 44"/>
            <p:cNvPicPr>
              <a:picLocks noChangeAspect="1" noChangeArrowheads="1"/>
            </p:cNvPicPr>
            <p:nvPr/>
          </p:nvPicPr>
          <p:blipFill>
            <a:blip r:embed="rId10" cstate="print"/>
            <a:srcRect/>
            <a:stretch>
              <a:fillRect/>
            </a:stretch>
          </p:blipFill>
          <p:spPr bwMode="auto">
            <a:xfrm>
              <a:off x="2784" y="2688"/>
              <a:ext cx="216" cy="187"/>
            </a:xfrm>
            <a:prstGeom prst="rect">
              <a:avLst/>
            </a:prstGeom>
            <a:noFill/>
            <a:ln w="9525">
              <a:noFill/>
              <a:miter lim="800000"/>
              <a:headEnd/>
              <a:tailEnd/>
            </a:ln>
          </p:spPr>
        </p:pic>
      </p:grpSp>
      <p:grpSp>
        <p:nvGrpSpPr>
          <p:cNvPr id="5" name="Group 52"/>
          <p:cNvGrpSpPr>
            <a:grpSpLocks/>
          </p:cNvGrpSpPr>
          <p:nvPr/>
        </p:nvGrpSpPr>
        <p:grpSpPr bwMode="auto">
          <a:xfrm>
            <a:off x="5207000" y="2538413"/>
            <a:ext cx="1866900" cy="754062"/>
            <a:chOff x="2304" y="2112"/>
            <a:chExt cx="1176" cy="475"/>
          </a:xfrm>
        </p:grpSpPr>
        <p:pic>
          <p:nvPicPr>
            <p:cNvPr id="2073" name="Picture 49"/>
            <p:cNvPicPr>
              <a:picLocks noChangeAspect="1" noChangeArrowheads="1"/>
            </p:cNvPicPr>
            <p:nvPr/>
          </p:nvPicPr>
          <p:blipFill>
            <a:blip r:embed="rId8" cstate="print"/>
            <a:srcRect/>
            <a:stretch>
              <a:fillRect/>
            </a:stretch>
          </p:blipFill>
          <p:spPr bwMode="auto">
            <a:xfrm>
              <a:off x="3264" y="2256"/>
              <a:ext cx="216" cy="168"/>
            </a:xfrm>
            <a:prstGeom prst="rect">
              <a:avLst/>
            </a:prstGeom>
            <a:noFill/>
            <a:ln w="9525">
              <a:noFill/>
              <a:miter lim="800000"/>
              <a:headEnd/>
              <a:tailEnd/>
            </a:ln>
          </p:spPr>
        </p:pic>
        <p:pic>
          <p:nvPicPr>
            <p:cNvPr id="2074" name="Picture 50"/>
            <p:cNvPicPr>
              <a:picLocks noChangeAspect="1" noChangeArrowheads="1"/>
            </p:cNvPicPr>
            <p:nvPr/>
          </p:nvPicPr>
          <p:blipFill>
            <a:blip r:embed="rId9" cstate="print"/>
            <a:srcRect/>
            <a:stretch>
              <a:fillRect/>
            </a:stretch>
          </p:blipFill>
          <p:spPr bwMode="auto">
            <a:xfrm>
              <a:off x="2592" y="2112"/>
              <a:ext cx="197" cy="178"/>
            </a:xfrm>
            <a:prstGeom prst="rect">
              <a:avLst/>
            </a:prstGeom>
            <a:noFill/>
            <a:ln w="9525">
              <a:noFill/>
              <a:miter lim="800000"/>
              <a:headEnd/>
              <a:tailEnd/>
            </a:ln>
          </p:spPr>
        </p:pic>
        <p:pic>
          <p:nvPicPr>
            <p:cNvPr id="2075" name="Picture 51"/>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6" name="Group 59"/>
          <p:cNvGrpSpPr>
            <a:grpSpLocks/>
          </p:cNvGrpSpPr>
          <p:nvPr/>
        </p:nvGrpSpPr>
        <p:grpSpPr bwMode="auto">
          <a:xfrm>
            <a:off x="5207000" y="2971800"/>
            <a:ext cx="1104900" cy="296862"/>
            <a:chOff x="2304" y="2400"/>
            <a:chExt cx="696" cy="187"/>
          </a:xfrm>
        </p:grpSpPr>
        <p:pic>
          <p:nvPicPr>
            <p:cNvPr id="2070" name="Picture 56"/>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71" name="Picture 57"/>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72" name="Picture 58"/>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7" name="Group 66"/>
          <p:cNvGrpSpPr>
            <a:grpSpLocks/>
          </p:cNvGrpSpPr>
          <p:nvPr/>
        </p:nvGrpSpPr>
        <p:grpSpPr bwMode="auto">
          <a:xfrm>
            <a:off x="4445000" y="2995613"/>
            <a:ext cx="1104900" cy="296862"/>
            <a:chOff x="2304" y="2400"/>
            <a:chExt cx="696" cy="187"/>
          </a:xfrm>
        </p:grpSpPr>
        <p:pic>
          <p:nvPicPr>
            <p:cNvPr id="2067" name="Picture 67"/>
            <p:cNvPicPr>
              <a:picLocks noChangeAspect="1" noChangeArrowheads="1"/>
            </p:cNvPicPr>
            <p:nvPr/>
          </p:nvPicPr>
          <p:blipFill>
            <a:blip r:embed="rId8" cstate="print"/>
            <a:srcRect/>
            <a:stretch>
              <a:fillRect/>
            </a:stretch>
          </p:blipFill>
          <p:spPr bwMode="auto">
            <a:xfrm>
              <a:off x="2784" y="2400"/>
              <a:ext cx="216" cy="168"/>
            </a:xfrm>
            <a:prstGeom prst="rect">
              <a:avLst/>
            </a:prstGeom>
            <a:noFill/>
            <a:ln w="9525">
              <a:noFill/>
              <a:miter lim="800000"/>
              <a:headEnd/>
              <a:tailEnd/>
            </a:ln>
          </p:spPr>
        </p:pic>
        <p:pic>
          <p:nvPicPr>
            <p:cNvPr id="2068" name="Picture 68"/>
            <p:cNvPicPr>
              <a:picLocks noChangeAspect="1" noChangeArrowheads="1"/>
            </p:cNvPicPr>
            <p:nvPr/>
          </p:nvPicPr>
          <p:blipFill>
            <a:blip r:embed="rId9" cstate="print"/>
            <a:srcRect/>
            <a:stretch>
              <a:fillRect/>
            </a:stretch>
          </p:blipFill>
          <p:spPr bwMode="auto">
            <a:xfrm>
              <a:off x="2544" y="2400"/>
              <a:ext cx="197" cy="178"/>
            </a:xfrm>
            <a:prstGeom prst="rect">
              <a:avLst/>
            </a:prstGeom>
            <a:noFill/>
            <a:ln w="9525">
              <a:noFill/>
              <a:miter lim="800000"/>
              <a:headEnd/>
              <a:tailEnd/>
            </a:ln>
          </p:spPr>
        </p:pic>
        <p:pic>
          <p:nvPicPr>
            <p:cNvPr id="2069" name="Picture 69"/>
            <p:cNvPicPr>
              <a:picLocks noChangeAspect="1" noChangeArrowheads="1"/>
            </p:cNvPicPr>
            <p:nvPr/>
          </p:nvPicPr>
          <p:blipFill>
            <a:blip r:embed="rId10" cstate="print"/>
            <a:srcRect/>
            <a:stretch>
              <a:fillRect/>
            </a:stretch>
          </p:blipFill>
          <p:spPr bwMode="auto">
            <a:xfrm>
              <a:off x="2304" y="2400"/>
              <a:ext cx="216" cy="187"/>
            </a:xfrm>
            <a:prstGeom prst="rect">
              <a:avLst/>
            </a:prstGeom>
            <a:noFill/>
            <a:ln w="9525">
              <a:noFill/>
              <a:miter lim="800000"/>
              <a:headEnd/>
              <a:tailEnd/>
            </a:ln>
          </p:spPr>
        </p:pic>
      </p:grpSp>
      <p:grpSp>
        <p:nvGrpSpPr>
          <p:cNvPr id="8" name="Group 75"/>
          <p:cNvGrpSpPr>
            <a:grpSpLocks/>
          </p:cNvGrpSpPr>
          <p:nvPr/>
        </p:nvGrpSpPr>
        <p:grpSpPr bwMode="auto">
          <a:xfrm>
            <a:off x="5732463" y="3429000"/>
            <a:ext cx="808037" cy="296863"/>
            <a:chOff x="2635" y="2837"/>
            <a:chExt cx="509" cy="187"/>
          </a:xfrm>
        </p:grpSpPr>
        <p:pic>
          <p:nvPicPr>
            <p:cNvPr id="2064" name="Picture 73"/>
            <p:cNvPicPr>
              <a:picLocks noChangeAspect="1" noChangeArrowheads="1"/>
            </p:cNvPicPr>
            <p:nvPr/>
          </p:nvPicPr>
          <p:blipFill>
            <a:blip r:embed="rId9" cstate="print"/>
            <a:srcRect/>
            <a:stretch>
              <a:fillRect/>
            </a:stretch>
          </p:blipFill>
          <p:spPr bwMode="auto">
            <a:xfrm>
              <a:off x="2635" y="2846"/>
              <a:ext cx="197" cy="178"/>
            </a:xfrm>
            <a:prstGeom prst="rect">
              <a:avLst/>
            </a:prstGeom>
            <a:noFill/>
            <a:ln w="9525">
              <a:noFill/>
              <a:miter lim="800000"/>
              <a:headEnd/>
              <a:tailEnd/>
            </a:ln>
          </p:spPr>
        </p:pic>
        <p:pic>
          <p:nvPicPr>
            <p:cNvPr id="2065" name="Picture 72"/>
            <p:cNvPicPr>
              <a:picLocks noChangeAspect="1" noChangeArrowheads="1"/>
            </p:cNvPicPr>
            <p:nvPr/>
          </p:nvPicPr>
          <p:blipFill>
            <a:blip r:embed="rId8" cstate="print"/>
            <a:srcRect/>
            <a:stretch>
              <a:fillRect/>
            </a:stretch>
          </p:blipFill>
          <p:spPr bwMode="auto">
            <a:xfrm>
              <a:off x="2928" y="2856"/>
              <a:ext cx="216" cy="168"/>
            </a:xfrm>
            <a:prstGeom prst="rect">
              <a:avLst/>
            </a:prstGeom>
            <a:noFill/>
            <a:ln w="9525">
              <a:noFill/>
              <a:miter lim="800000"/>
              <a:headEnd/>
              <a:tailEnd/>
            </a:ln>
          </p:spPr>
        </p:pic>
        <p:pic>
          <p:nvPicPr>
            <p:cNvPr id="2066" name="Picture 74"/>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2784" y="2837"/>
              <a:ext cx="216" cy="187"/>
            </a:xfrm>
            <a:prstGeom prst="rect">
              <a:avLst/>
            </a:prstGeom>
            <a:noFill/>
            <a:ln w="9525">
              <a:noFill/>
              <a:miter lim="800000"/>
              <a:headEnd/>
              <a:tailEnd/>
            </a:ln>
          </p:spPr>
        </p:pic>
      </p:grpSp>
      <p:sp>
        <p:nvSpPr>
          <p:cNvPr id="1136716" name="Text Box 76"/>
          <p:cNvSpPr txBox="1">
            <a:spLocks noChangeArrowheads="1"/>
          </p:cNvSpPr>
          <p:nvPr/>
        </p:nvSpPr>
        <p:spPr bwMode="auto">
          <a:xfrm>
            <a:off x="2286000" y="6488668"/>
            <a:ext cx="9906000" cy="369332"/>
          </a:xfrm>
          <a:prstGeom prst="rect">
            <a:avLst/>
          </a:prstGeom>
          <a:noFill/>
          <a:ln w="9525">
            <a:noFill/>
            <a:miter lim="800000"/>
            <a:headEnd/>
            <a:tailEnd/>
          </a:ln>
        </p:spPr>
        <p:txBody>
          <a:bodyPr wrap="square">
            <a:spAutoFit/>
          </a:bodyPr>
          <a:lstStyle/>
          <a:p>
            <a:pPr algn="r">
              <a:spcBef>
                <a:spcPct val="50000"/>
              </a:spcBef>
            </a:pPr>
            <a:r>
              <a:rPr lang="en-US" dirty="0">
                <a:solidFill>
                  <a:srgbClr val="CC0000"/>
                </a:solidFill>
                <a:latin typeface="Calibri" pitchFamily="34" charset="0"/>
              </a:rPr>
              <a:t>[Demo: thrashing d=2, thrashing d=2 (fixed evaluation function), smart ghosts coordinate (L6D6,7,8,10)]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0" y="1448322"/>
            <a:ext cx="6723063" cy="441855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Game Tree Pruning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sym typeface="Symbol" pitchFamily="18" charset="2"/>
              </a:rPr>
              <a:t>Minimax Example</a:t>
            </a:r>
          </a:p>
        </p:txBody>
      </p:sp>
      <p:sp>
        <p:nvSpPr>
          <p:cNvPr id="21507"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1550" name="AutoShape 13"/>
            <p:cNvCxnSpPr>
              <a:cxnSpLocks noChangeShapeType="1"/>
              <a:stCxn id="21542"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1551"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1548" name="AutoShape 17"/>
            <p:cNvCxnSpPr>
              <a:cxnSpLocks noChangeShapeType="1"/>
              <a:stCxn id="21542"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1549"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1546"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47"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1544"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45"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1542"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3" name="AutoShape 7"/>
            <p:cNvCxnSpPr>
              <a:cxnSpLocks noChangeShapeType="1"/>
              <a:stCxn id="21507" idx="3"/>
              <a:endCxn id="21542"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1542"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1507"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1542"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1540"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41" name="AutoShape 21"/>
            <p:cNvCxnSpPr>
              <a:cxnSpLocks noChangeShapeType="1"/>
              <a:stCxn id="21507" idx="3"/>
              <a:endCxn id="21540"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1536"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1537"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1538"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1539"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1534"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1535" name="AutoShape 27"/>
            <p:cNvCxnSpPr>
              <a:cxnSpLocks noChangeShapeType="1"/>
              <a:stCxn id="21507" idx="3"/>
              <a:endCxn id="21534"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1530"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1531"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1532"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1533"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grpSp>
        <p:nvGrpSpPr>
          <p:cNvPr id="11" name="Group 64"/>
          <p:cNvGrpSpPr>
            <a:grpSpLocks/>
          </p:cNvGrpSpPr>
          <p:nvPr/>
        </p:nvGrpSpPr>
        <p:grpSpPr bwMode="auto">
          <a:xfrm>
            <a:off x="5689600" y="3765550"/>
            <a:ext cx="508000" cy="1187450"/>
            <a:chOff x="6553200" y="3765550"/>
            <a:chExt cx="381000" cy="1187450"/>
          </a:xfrm>
        </p:grpSpPr>
        <p:cxnSp>
          <p:nvCxnSpPr>
            <p:cNvPr id="21528"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1529"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4</a:t>
              </a:r>
            </a:p>
          </p:txBody>
        </p:sp>
      </p:grpSp>
      <p:grpSp>
        <p:nvGrpSpPr>
          <p:cNvPr id="12" name="Group 65"/>
          <p:cNvGrpSpPr>
            <a:grpSpLocks/>
          </p:cNvGrpSpPr>
          <p:nvPr/>
        </p:nvGrpSpPr>
        <p:grpSpPr bwMode="auto">
          <a:xfrm>
            <a:off x="5945717" y="3765550"/>
            <a:ext cx="1267883" cy="1187450"/>
            <a:chOff x="6745288" y="3765550"/>
            <a:chExt cx="950912" cy="1187450"/>
          </a:xfrm>
        </p:grpSpPr>
        <p:cxnSp>
          <p:nvCxnSpPr>
            <p:cNvPr id="21526"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1527"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6</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err="1">
                <a:sym typeface="Symbol" pitchFamily="18" charset="2"/>
              </a:rPr>
              <a:t>Minimax</a:t>
            </a:r>
            <a:r>
              <a:rPr lang="en-US" dirty="0">
                <a:sym typeface="Symbol" pitchFamily="18" charset="2"/>
              </a:rPr>
              <a:t> Pruning</a:t>
            </a:r>
          </a:p>
        </p:txBody>
      </p:sp>
      <p:sp>
        <p:nvSpPr>
          <p:cNvPr id="22531" name="AutoShape 4"/>
          <p:cNvSpPr>
            <a:spLocks noChangeArrowheads="1"/>
          </p:cNvSpPr>
          <p:nvPr/>
        </p:nvSpPr>
        <p:spPr bwMode="auto">
          <a:xfrm>
            <a:off x="5693833" y="2209800"/>
            <a:ext cx="508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grpSp>
        <p:nvGrpSpPr>
          <p:cNvPr id="2" name="Group 60"/>
          <p:cNvGrpSpPr>
            <a:grpSpLocks/>
          </p:cNvGrpSpPr>
          <p:nvPr/>
        </p:nvGrpSpPr>
        <p:grpSpPr bwMode="auto">
          <a:xfrm>
            <a:off x="2641600" y="3765550"/>
            <a:ext cx="508000" cy="1187450"/>
            <a:chOff x="1981200" y="3765550"/>
            <a:chExt cx="381000" cy="1187450"/>
          </a:xfrm>
        </p:grpSpPr>
        <p:cxnSp>
          <p:nvCxnSpPr>
            <p:cNvPr id="22568" name="AutoShape 13"/>
            <p:cNvCxnSpPr>
              <a:cxnSpLocks noChangeShapeType="1"/>
              <a:stCxn id="22560" idx="0"/>
            </p:cNvCxnSpPr>
            <p:nvPr/>
          </p:nvCxnSpPr>
          <p:spPr bwMode="auto">
            <a:xfrm>
              <a:off x="2173288" y="3765550"/>
              <a:ext cx="1588" cy="806450"/>
            </a:xfrm>
            <a:prstGeom prst="straightConnector1">
              <a:avLst/>
            </a:prstGeom>
            <a:noFill/>
            <a:ln w="12700">
              <a:solidFill>
                <a:schemeClr val="tx1"/>
              </a:solidFill>
              <a:round/>
              <a:headEnd/>
              <a:tailEnd type="triangle" w="med" len="med"/>
            </a:ln>
          </p:spPr>
        </p:cxnSp>
        <p:sp>
          <p:nvSpPr>
            <p:cNvPr id="22569" name="Rectangle 7"/>
            <p:cNvSpPr>
              <a:spLocks noChangeArrowheads="1"/>
            </p:cNvSpPr>
            <p:nvPr/>
          </p:nvSpPr>
          <p:spPr bwMode="auto">
            <a:xfrm>
              <a:off x="198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12</a:t>
              </a:r>
            </a:p>
          </p:txBody>
        </p:sp>
      </p:grpSp>
      <p:grpSp>
        <p:nvGrpSpPr>
          <p:cNvPr id="3" name="Group 61"/>
          <p:cNvGrpSpPr>
            <a:grpSpLocks/>
          </p:cNvGrpSpPr>
          <p:nvPr/>
        </p:nvGrpSpPr>
        <p:grpSpPr bwMode="auto">
          <a:xfrm>
            <a:off x="2897717" y="3765550"/>
            <a:ext cx="1267883" cy="1187450"/>
            <a:chOff x="2173288" y="3765550"/>
            <a:chExt cx="950912" cy="1187450"/>
          </a:xfrm>
        </p:grpSpPr>
        <p:cxnSp>
          <p:nvCxnSpPr>
            <p:cNvPr id="22566" name="AutoShape 17"/>
            <p:cNvCxnSpPr>
              <a:cxnSpLocks noChangeShapeType="1"/>
              <a:stCxn id="22560" idx="0"/>
            </p:cNvCxnSpPr>
            <p:nvPr/>
          </p:nvCxnSpPr>
          <p:spPr bwMode="auto">
            <a:xfrm>
              <a:off x="2173288" y="3765550"/>
              <a:ext cx="763587" cy="822325"/>
            </a:xfrm>
            <a:prstGeom prst="straightConnector1">
              <a:avLst/>
            </a:prstGeom>
            <a:noFill/>
            <a:ln w="12700">
              <a:solidFill>
                <a:schemeClr val="tx1"/>
              </a:solidFill>
              <a:round/>
              <a:headEnd/>
              <a:tailEnd type="triangle" w="med" len="med"/>
            </a:ln>
          </p:spPr>
        </p:cxnSp>
        <p:sp>
          <p:nvSpPr>
            <p:cNvPr id="22567" name="Rectangle 7"/>
            <p:cNvSpPr>
              <a:spLocks noChangeArrowheads="1"/>
            </p:cNvSpPr>
            <p:nvPr/>
          </p:nvSpPr>
          <p:spPr bwMode="auto">
            <a:xfrm>
              <a:off x="274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8</a:t>
              </a:r>
            </a:p>
          </p:txBody>
        </p:sp>
      </p:grpSp>
      <p:grpSp>
        <p:nvGrpSpPr>
          <p:cNvPr id="4" name="Group 64"/>
          <p:cNvGrpSpPr>
            <a:grpSpLocks/>
          </p:cNvGrpSpPr>
          <p:nvPr/>
        </p:nvGrpSpPr>
        <p:grpSpPr bwMode="auto">
          <a:xfrm>
            <a:off x="8737600" y="3765550"/>
            <a:ext cx="508000" cy="1187450"/>
            <a:chOff x="6553200" y="3765550"/>
            <a:chExt cx="381000" cy="1187450"/>
          </a:xfrm>
        </p:grpSpPr>
        <p:cxnSp>
          <p:nvCxnSpPr>
            <p:cNvPr id="22564" name="AutoShape 33"/>
            <p:cNvCxnSpPr>
              <a:cxnSpLocks noChangeShapeType="1"/>
            </p:cNvCxnSpPr>
            <p:nvPr/>
          </p:nvCxnSpPr>
          <p:spPr bwMode="auto">
            <a:xfrm>
              <a:off x="6745288" y="3765550"/>
              <a:ext cx="1588" cy="806450"/>
            </a:xfrm>
            <a:prstGeom prst="straightConnector1">
              <a:avLst/>
            </a:prstGeom>
            <a:noFill/>
            <a:ln w="12700">
              <a:solidFill>
                <a:schemeClr val="tx1"/>
              </a:solidFill>
              <a:round/>
              <a:headEnd/>
              <a:tailEnd type="triangle" w="med" len="med"/>
            </a:ln>
          </p:spPr>
        </p:cxnSp>
        <p:sp>
          <p:nvSpPr>
            <p:cNvPr id="22565" name="Rectangle 7"/>
            <p:cNvSpPr>
              <a:spLocks noChangeArrowheads="1"/>
            </p:cNvSpPr>
            <p:nvPr/>
          </p:nvSpPr>
          <p:spPr bwMode="auto">
            <a:xfrm>
              <a:off x="6553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5</a:t>
              </a:r>
            </a:p>
          </p:txBody>
        </p:sp>
      </p:grpSp>
      <p:grpSp>
        <p:nvGrpSpPr>
          <p:cNvPr id="5" name="Group 65"/>
          <p:cNvGrpSpPr>
            <a:grpSpLocks/>
          </p:cNvGrpSpPr>
          <p:nvPr/>
        </p:nvGrpSpPr>
        <p:grpSpPr bwMode="auto">
          <a:xfrm>
            <a:off x="8993717" y="3765550"/>
            <a:ext cx="1267883" cy="1187450"/>
            <a:chOff x="6745288" y="3765550"/>
            <a:chExt cx="950912" cy="1187450"/>
          </a:xfrm>
        </p:grpSpPr>
        <p:cxnSp>
          <p:nvCxnSpPr>
            <p:cNvPr id="22562" name="AutoShape 37"/>
            <p:cNvCxnSpPr>
              <a:cxnSpLocks noChangeShapeType="1"/>
            </p:cNvCxnSpPr>
            <p:nvPr/>
          </p:nvCxnSpPr>
          <p:spPr bwMode="auto">
            <a:xfrm>
              <a:off x="6745288" y="3765550"/>
              <a:ext cx="763587" cy="822325"/>
            </a:xfrm>
            <a:prstGeom prst="straightConnector1">
              <a:avLst/>
            </a:prstGeom>
            <a:noFill/>
            <a:ln w="12700">
              <a:solidFill>
                <a:schemeClr val="tx1"/>
              </a:solidFill>
              <a:round/>
              <a:headEnd/>
              <a:tailEnd type="triangle" w="med" len="med"/>
            </a:ln>
          </p:spPr>
        </p:cxnSp>
        <p:sp>
          <p:nvSpPr>
            <p:cNvPr id="22563" name="Rectangle 7"/>
            <p:cNvSpPr>
              <a:spLocks noChangeArrowheads="1"/>
            </p:cNvSpPr>
            <p:nvPr/>
          </p:nvSpPr>
          <p:spPr bwMode="auto">
            <a:xfrm>
              <a:off x="731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grpSp>
      <p:grpSp>
        <p:nvGrpSpPr>
          <p:cNvPr id="6" name="Group 51"/>
          <p:cNvGrpSpPr>
            <a:grpSpLocks/>
          </p:cNvGrpSpPr>
          <p:nvPr/>
        </p:nvGrpSpPr>
        <p:grpSpPr bwMode="auto">
          <a:xfrm>
            <a:off x="2645833" y="2514600"/>
            <a:ext cx="3302000" cy="1250950"/>
            <a:chOff x="1984375" y="2514600"/>
            <a:chExt cx="2476501" cy="1250950"/>
          </a:xfrm>
        </p:grpSpPr>
        <p:sp>
          <p:nvSpPr>
            <p:cNvPr id="22560" name="AutoShape 6"/>
            <p:cNvSpPr>
              <a:spLocks noChangeArrowheads="1"/>
            </p:cNvSpPr>
            <p:nvPr/>
          </p:nvSpPr>
          <p:spPr bwMode="auto">
            <a:xfrm flipV="1">
              <a:off x="1984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61" name="AutoShape 7"/>
            <p:cNvCxnSpPr>
              <a:cxnSpLocks noChangeShapeType="1"/>
              <a:stCxn id="22531" idx="3"/>
              <a:endCxn id="22560" idx="3"/>
            </p:cNvCxnSpPr>
            <p:nvPr/>
          </p:nvCxnSpPr>
          <p:spPr bwMode="auto">
            <a:xfrm flipH="1">
              <a:off x="2173288" y="2514600"/>
              <a:ext cx="2287588" cy="946150"/>
            </a:xfrm>
            <a:prstGeom prst="straightConnector1">
              <a:avLst/>
            </a:prstGeom>
            <a:noFill/>
            <a:ln w="12700">
              <a:solidFill>
                <a:schemeClr val="tx1"/>
              </a:solidFill>
              <a:round/>
              <a:headEnd/>
              <a:tailEnd type="triangle" w="med" len="med"/>
            </a:ln>
          </p:spPr>
        </p:cxnSp>
      </p:grpSp>
      <p:cxnSp>
        <p:nvCxnSpPr>
          <p:cNvPr id="28720" name="AutoShape 9"/>
          <p:cNvCxnSpPr>
            <a:cxnSpLocks noChangeShapeType="1"/>
            <a:stCxn id="22560" idx="0"/>
          </p:cNvCxnSpPr>
          <p:nvPr/>
        </p:nvCxnSpPr>
        <p:spPr bwMode="auto">
          <a:xfrm flipH="1">
            <a:off x="1883834" y="3765551"/>
            <a:ext cx="1013884" cy="822325"/>
          </a:xfrm>
          <a:prstGeom prst="straightConnector1">
            <a:avLst/>
          </a:prstGeom>
          <a:noFill/>
          <a:ln w="12700">
            <a:solidFill>
              <a:schemeClr val="tx1"/>
            </a:solidFill>
            <a:round/>
            <a:headEnd/>
            <a:tailEnd type="triangle" w="med" len="med"/>
          </a:ln>
        </p:spPr>
      </p:cxnSp>
      <p:sp>
        <p:nvSpPr>
          <p:cNvPr id="51" name="Rectangle 7"/>
          <p:cNvSpPr>
            <a:spLocks noChangeArrowheads="1"/>
          </p:cNvSpPr>
          <p:nvPr/>
        </p:nvSpPr>
        <p:spPr bwMode="auto">
          <a:xfrm>
            <a:off x="1625600" y="4648200"/>
            <a:ext cx="508000" cy="304800"/>
          </a:xfrm>
          <a:prstGeom prst="rect">
            <a:avLst/>
          </a:prstGeom>
          <a:solidFill>
            <a:srgbClr val="CCCCCC"/>
          </a:solidFill>
          <a:ln w="9525">
            <a:solidFill>
              <a:schemeClr val="tx1"/>
            </a:solidFill>
            <a:miter lim="800000"/>
            <a:headEnd/>
            <a:tailEnd/>
          </a:ln>
        </p:spPr>
        <p:txBody>
          <a:bodyPr wrap="none" anchor="ctr"/>
          <a:lstStyle/>
          <a:p>
            <a:pPr algn="ctr"/>
            <a:r>
              <a:rPr lang="en-US"/>
              <a:t>3</a:t>
            </a:r>
          </a:p>
        </p:txBody>
      </p:sp>
      <p:cxnSp>
        <p:nvCxnSpPr>
          <p:cNvPr id="67" name="AutoShape 21"/>
          <p:cNvCxnSpPr>
            <a:cxnSpLocks noChangeShapeType="1"/>
          </p:cNvCxnSpPr>
          <p:nvPr/>
        </p:nvCxnSpPr>
        <p:spPr bwMode="auto">
          <a:xfrm rot="5400000">
            <a:off x="5790143" y="2665942"/>
            <a:ext cx="304800" cy="2116"/>
          </a:xfrm>
          <a:prstGeom prst="straightConnector1">
            <a:avLst/>
          </a:prstGeom>
          <a:noFill/>
          <a:ln w="12700">
            <a:solidFill>
              <a:schemeClr val="tx1"/>
            </a:solidFill>
            <a:round/>
            <a:headEnd/>
            <a:tailEnd/>
          </a:ln>
        </p:spPr>
      </p:cxnSp>
      <p:cxnSp>
        <p:nvCxnSpPr>
          <p:cNvPr id="70" name="AutoShape 21"/>
          <p:cNvCxnSpPr>
            <a:cxnSpLocks noChangeShapeType="1"/>
            <a:stCxn id="22531" idx="3"/>
          </p:cNvCxnSpPr>
          <p:nvPr/>
        </p:nvCxnSpPr>
        <p:spPr bwMode="auto">
          <a:xfrm rot="16200000" flipH="1">
            <a:off x="6212417" y="2250017"/>
            <a:ext cx="228600" cy="757767"/>
          </a:xfrm>
          <a:prstGeom prst="straightConnector1">
            <a:avLst/>
          </a:prstGeom>
          <a:noFill/>
          <a:ln w="12700">
            <a:solidFill>
              <a:schemeClr val="tx1"/>
            </a:solidFill>
            <a:round/>
            <a:headEnd/>
            <a:tailEnd/>
          </a:ln>
        </p:spPr>
      </p:cxnSp>
      <p:cxnSp>
        <p:nvCxnSpPr>
          <p:cNvPr id="74" name="AutoShape 21"/>
          <p:cNvCxnSpPr>
            <a:cxnSpLocks noChangeShapeType="1"/>
          </p:cNvCxnSpPr>
          <p:nvPr/>
        </p:nvCxnSpPr>
        <p:spPr bwMode="auto">
          <a:xfrm rot="5400000">
            <a:off x="2744259" y="3913717"/>
            <a:ext cx="304800" cy="2117"/>
          </a:xfrm>
          <a:prstGeom prst="straightConnector1">
            <a:avLst/>
          </a:prstGeom>
          <a:noFill/>
          <a:ln w="12700">
            <a:solidFill>
              <a:schemeClr val="tx1"/>
            </a:solidFill>
            <a:round/>
            <a:headEnd/>
            <a:tailEnd/>
          </a:ln>
        </p:spPr>
      </p:cxnSp>
      <p:cxnSp>
        <p:nvCxnSpPr>
          <p:cNvPr id="75" name="AutoShape 21"/>
          <p:cNvCxnSpPr>
            <a:cxnSpLocks noChangeShapeType="1"/>
            <a:stCxn id="22560" idx="0"/>
          </p:cNvCxnSpPr>
          <p:nvPr/>
        </p:nvCxnSpPr>
        <p:spPr bwMode="auto">
          <a:xfrm rot="16200000" flipH="1">
            <a:off x="2926292" y="3739091"/>
            <a:ext cx="196850" cy="249767"/>
          </a:xfrm>
          <a:prstGeom prst="straightConnector1">
            <a:avLst/>
          </a:prstGeom>
          <a:noFill/>
          <a:ln w="12700">
            <a:solidFill>
              <a:schemeClr val="tx1"/>
            </a:solidFill>
            <a:round/>
            <a:headEnd/>
            <a:tailEnd/>
          </a:ln>
        </p:spPr>
      </p:cxnSp>
      <p:grpSp>
        <p:nvGrpSpPr>
          <p:cNvPr id="7" name="Group 59"/>
          <p:cNvGrpSpPr>
            <a:grpSpLocks/>
          </p:cNvGrpSpPr>
          <p:nvPr/>
        </p:nvGrpSpPr>
        <p:grpSpPr bwMode="auto">
          <a:xfrm>
            <a:off x="5693833" y="2514601"/>
            <a:ext cx="508000" cy="1235075"/>
            <a:chOff x="4270375" y="2514600"/>
            <a:chExt cx="381000" cy="1235075"/>
          </a:xfrm>
        </p:grpSpPr>
        <p:sp>
          <p:nvSpPr>
            <p:cNvPr id="22558" name="AutoShape 20"/>
            <p:cNvSpPr>
              <a:spLocks noChangeArrowheads="1"/>
            </p:cNvSpPr>
            <p:nvPr/>
          </p:nvSpPr>
          <p:spPr bwMode="auto">
            <a:xfrm flipV="1">
              <a:off x="4270375" y="3444875"/>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9" name="AutoShape 21"/>
            <p:cNvCxnSpPr>
              <a:cxnSpLocks noChangeShapeType="1"/>
              <a:stCxn id="22531" idx="3"/>
              <a:endCxn id="22558" idx="3"/>
            </p:cNvCxnSpPr>
            <p:nvPr/>
          </p:nvCxnSpPr>
          <p:spPr bwMode="auto">
            <a:xfrm flipH="1">
              <a:off x="4459288" y="2514600"/>
              <a:ext cx="1588" cy="930275"/>
            </a:xfrm>
            <a:prstGeom prst="straightConnector1">
              <a:avLst/>
            </a:prstGeom>
            <a:noFill/>
            <a:ln w="12700">
              <a:solidFill>
                <a:schemeClr val="tx1"/>
              </a:solidFill>
              <a:round/>
              <a:headEnd/>
              <a:tailEnd type="triangle" w="med" len="med"/>
            </a:ln>
          </p:spPr>
        </p:cxnSp>
      </p:grpSp>
      <p:grpSp>
        <p:nvGrpSpPr>
          <p:cNvPr id="8" name="Group 58"/>
          <p:cNvGrpSpPr>
            <a:grpSpLocks/>
          </p:cNvGrpSpPr>
          <p:nvPr/>
        </p:nvGrpSpPr>
        <p:grpSpPr bwMode="auto">
          <a:xfrm>
            <a:off x="4673600" y="3762376"/>
            <a:ext cx="1524000" cy="1190625"/>
            <a:chOff x="3505200" y="3762375"/>
            <a:chExt cx="1142999" cy="1190625"/>
          </a:xfrm>
        </p:grpSpPr>
        <p:cxnSp>
          <p:nvCxnSpPr>
            <p:cNvPr id="22554" name="AutoShape 23"/>
            <p:cNvCxnSpPr>
              <a:cxnSpLocks noChangeShapeType="1"/>
            </p:cNvCxnSpPr>
            <p:nvPr/>
          </p:nvCxnSpPr>
          <p:spPr bwMode="auto">
            <a:xfrm flipH="1">
              <a:off x="3698875" y="3765550"/>
              <a:ext cx="760413" cy="822325"/>
            </a:xfrm>
            <a:prstGeom prst="straightConnector1">
              <a:avLst/>
            </a:prstGeom>
            <a:noFill/>
            <a:ln w="12700">
              <a:solidFill>
                <a:schemeClr val="tx1"/>
              </a:solidFill>
              <a:round/>
              <a:headEnd/>
              <a:tailEnd type="triangle" w="med" len="med"/>
            </a:ln>
          </p:spPr>
        </p:cxnSp>
        <p:sp>
          <p:nvSpPr>
            <p:cNvPr id="22555" name="Rectangle 7"/>
            <p:cNvSpPr>
              <a:spLocks noChangeArrowheads="1"/>
            </p:cNvSpPr>
            <p:nvPr/>
          </p:nvSpPr>
          <p:spPr bwMode="auto">
            <a:xfrm>
              <a:off x="3505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2</a:t>
              </a:r>
            </a:p>
          </p:txBody>
        </p:sp>
        <p:cxnSp>
          <p:nvCxnSpPr>
            <p:cNvPr id="22556" name="AutoShape 21"/>
            <p:cNvCxnSpPr>
              <a:cxnSpLocks noChangeShapeType="1"/>
            </p:cNvCxnSpPr>
            <p:nvPr/>
          </p:nvCxnSpPr>
          <p:spPr bwMode="auto">
            <a:xfrm rot="5400000">
              <a:off x="4306094" y="3913981"/>
              <a:ext cx="304800" cy="1588"/>
            </a:xfrm>
            <a:prstGeom prst="straightConnector1">
              <a:avLst/>
            </a:prstGeom>
            <a:noFill/>
            <a:ln w="12700">
              <a:solidFill>
                <a:schemeClr val="tx1"/>
              </a:solidFill>
              <a:round/>
              <a:headEnd/>
              <a:tailEnd/>
            </a:ln>
          </p:spPr>
        </p:cxnSp>
        <p:cxnSp>
          <p:nvCxnSpPr>
            <p:cNvPr id="22557" name="AutoShape 21"/>
            <p:cNvCxnSpPr>
              <a:cxnSpLocks noChangeShapeType="1"/>
            </p:cNvCxnSpPr>
            <p:nvPr/>
          </p:nvCxnSpPr>
          <p:spPr bwMode="auto">
            <a:xfrm rot="16200000" flipH="1">
              <a:off x="4456112" y="3770312"/>
              <a:ext cx="196850" cy="187325"/>
            </a:xfrm>
            <a:prstGeom prst="straightConnector1">
              <a:avLst/>
            </a:prstGeom>
            <a:noFill/>
            <a:ln w="12700">
              <a:solidFill>
                <a:schemeClr val="tx1"/>
              </a:solidFill>
              <a:round/>
              <a:headEnd/>
              <a:tailEnd/>
            </a:ln>
          </p:spPr>
        </p:cxnSp>
      </p:grpSp>
      <p:grpSp>
        <p:nvGrpSpPr>
          <p:cNvPr id="9" name="Group 61"/>
          <p:cNvGrpSpPr>
            <a:grpSpLocks/>
          </p:cNvGrpSpPr>
          <p:nvPr/>
        </p:nvGrpSpPr>
        <p:grpSpPr bwMode="auto">
          <a:xfrm>
            <a:off x="5947833" y="2514600"/>
            <a:ext cx="3302000" cy="1250950"/>
            <a:chOff x="4460875" y="2514600"/>
            <a:chExt cx="2476500" cy="1250950"/>
          </a:xfrm>
        </p:grpSpPr>
        <p:sp>
          <p:nvSpPr>
            <p:cNvPr id="22552" name="AutoShape 26"/>
            <p:cNvSpPr>
              <a:spLocks noChangeArrowheads="1"/>
            </p:cNvSpPr>
            <p:nvPr/>
          </p:nvSpPr>
          <p:spPr bwMode="auto">
            <a:xfrm flipV="1">
              <a:off x="6556375" y="3460750"/>
              <a:ext cx="381000" cy="304800"/>
            </a:xfrm>
            <a:prstGeom prst="triangle">
              <a:avLst>
                <a:gd name="adj" fmla="val 50000"/>
              </a:avLst>
            </a:prstGeom>
            <a:solidFill>
              <a:srgbClr val="CCCCCC"/>
            </a:solidFill>
            <a:ln w="12700">
              <a:solidFill>
                <a:schemeClr val="tx1"/>
              </a:solidFill>
              <a:miter lim="800000"/>
              <a:headEnd/>
              <a:tailEnd/>
            </a:ln>
          </p:spPr>
          <p:txBody>
            <a:bodyPr wrap="none" anchor="ctr"/>
            <a:lstStyle/>
            <a:p>
              <a:endParaRPr lang="en-US"/>
            </a:p>
          </p:txBody>
        </p:sp>
        <p:cxnSp>
          <p:nvCxnSpPr>
            <p:cNvPr id="22553" name="AutoShape 27"/>
            <p:cNvCxnSpPr>
              <a:cxnSpLocks noChangeShapeType="1"/>
              <a:stCxn id="22531" idx="3"/>
              <a:endCxn id="22552" idx="3"/>
            </p:cNvCxnSpPr>
            <p:nvPr/>
          </p:nvCxnSpPr>
          <p:spPr bwMode="auto">
            <a:xfrm>
              <a:off x="4460875" y="2514600"/>
              <a:ext cx="2284413" cy="946150"/>
            </a:xfrm>
            <a:prstGeom prst="straightConnector1">
              <a:avLst/>
            </a:prstGeom>
            <a:noFill/>
            <a:ln w="12700">
              <a:solidFill>
                <a:schemeClr val="tx1"/>
              </a:solidFill>
              <a:round/>
              <a:headEnd/>
              <a:tailEnd type="triangle" w="med" len="med"/>
            </a:ln>
          </p:spPr>
        </p:cxnSp>
      </p:grpSp>
      <p:grpSp>
        <p:nvGrpSpPr>
          <p:cNvPr id="10" name="Group 60"/>
          <p:cNvGrpSpPr>
            <a:grpSpLocks/>
          </p:cNvGrpSpPr>
          <p:nvPr/>
        </p:nvGrpSpPr>
        <p:grpSpPr bwMode="auto">
          <a:xfrm>
            <a:off x="7721600" y="3762376"/>
            <a:ext cx="1524000" cy="1190625"/>
            <a:chOff x="5791200" y="3762375"/>
            <a:chExt cx="1142999" cy="1190625"/>
          </a:xfrm>
        </p:grpSpPr>
        <p:cxnSp>
          <p:nvCxnSpPr>
            <p:cNvPr id="22548" name="AutoShape 29"/>
            <p:cNvCxnSpPr>
              <a:cxnSpLocks noChangeShapeType="1"/>
            </p:cNvCxnSpPr>
            <p:nvPr/>
          </p:nvCxnSpPr>
          <p:spPr bwMode="auto">
            <a:xfrm flipH="1">
              <a:off x="5984875" y="3765550"/>
              <a:ext cx="760413" cy="822325"/>
            </a:xfrm>
            <a:prstGeom prst="straightConnector1">
              <a:avLst/>
            </a:prstGeom>
            <a:noFill/>
            <a:ln w="12700">
              <a:solidFill>
                <a:schemeClr val="tx1"/>
              </a:solidFill>
              <a:round/>
              <a:headEnd/>
              <a:tailEnd type="triangle" w="med" len="med"/>
            </a:ln>
          </p:spPr>
        </p:cxnSp>
        <p:sp>
          <p:nvSpPr>
            <p:cNvPr id="22549" name="Rectangle 7"/>
            <p:cNvSpPr>
              <a:spLocks noChangeArrowheads="1"/>
            </p:cNvSpPr>
            <p:nvPr/>
          </p:nvSpPr>
          <p:spPr bwMode="auto">
            <a:xfrm>
              <a:off x="5791200" y="4648200"/>
              <a:ext cx="381000" cy="304800"/>
            </a:xfrm>
            <a:prstGeom prst="rect">
              <a:avLst/>
            </a:prstGeom>
            <a:solidFill>
              <a:srgbClr val="CCCCCC"/>
            </a:solidFill>
            <a:ln w="9525">
              <a:solidFill>
                <a:schemeClr val="tx1"/>
              </a:solidFill>
              <a:miter lim="800000"/>
              <a:headEnd/>
              <a:tailEnd/>
            </a:ln>
          </p:spPr>
          <p:txBody>
            <a:bodyPr wrap="none" anchor="ctr"/>
            <a:lstStyle/>
            <a:p>
              <a:pPr algn="ctr"/>
              <a:r>
                <a:rPr lang="en-US"/>
                <a:t>14</a:t>
              </a:r>
            </a:p>
          </p:txBody>
        </p:sp>
        <p:cxnSp>
          <p:nvCxnSpPr>
            <p:cNvPr id="22550" name="AutoShape 21"/>
            <p:cNvCxnSpPr>
              <a:cxnSpLocks noChangeShapeType="1"/>
            </p:cNvCxnSpPr>
            <p:nvPr/>
          </p:nvCxnSpPr>
          <p:spPr bwMode="auto">
            <a:xfrm rot="5400000">
              <a:off x="6592094" y="3913981"/>
              <a:ext cx="304800" cy="1588"/>
            </a:xfrm>
            <a:prstGeom prst="straightConnector1">
              <a:avLst/>
            </a:prstGeom>
            <a:noFill/>
            <a:ln w="12700">
              <a:solidFill>
                <a:schemeClr val="tx1"/>
              </a:solidFill>
              <a:round/>
              <a:headEnd/>
              <a:tailEnd/>
            </a:ln>
          </p:spPr>
        </p:cxnSp>
        <p:cxnSp>
          <p:nvCxnSpPr>
            <p:cNvPr id="22551" name="AutoShape 21"/>
            <p:cNvCxnSpPr>
              <a:cxnSpLocks noChangeShapeType="1"/>
            </p:cNvCxnSpPr>
            <p:nvPr/>
          </p:nvCxnSpPr>
          <p:spPr bwMode="auto">
            <a:xfrm rot="16200000" flipH="1">
              <a:off x="6742112" y="3770312"/>
              <a:ext cx="196850" cy="187325"/>
            </a:xfrm>
            <a:prstGeom prst="straightConnector1">
              <a:avLst/>
            </a:prstGeom>
            <a:noFill/>
            <a:ln w="12700">
              <a:solidFill>
                <a:schemeClr val="tx1"/>
              </a:solidFill>
              <a:round/>
              <a:headEnd/>
              <a:tailEnd/>
            </a:ln>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sym typeface="Symbol" pitchFamily="18" charset="2"/>
              </a:rPr>
              <a:t>Alpha-Beta Pruning</a:t>
            </a:r>
          </a:p>
        </p:txBody>
      </p:sp>
      <p:sp>
        <p:nvSpPr>
          <p:cNvPr id="23555" name="Rectangle 3"/>
          <p:cNvSpPr>
            <a:spLocks noGrp="1" noChangeArrowheads="1"/>
          </p:cNvSpPr>
          <p:nvPr>
            <p:ph idx="1"/>
          </p:nvPr>
        </p:nvSpPr>
        <p:spPr>
          <a:xfrm>
            <a:off x="457200" y="1447800"/>
            <a:ext cx="6858000" cy="4525963"/>
          </a:xfrm>
        </p:spPr>
        <p:txBody>
          <a:bodyPr/>
          <a:lstStyle/>
          <a:p>
            <a:pPr eaLnBrk="1" hangingPunct="1">
              <a:lnSpc>
                <a:spcPct val="110000"/>
              </a:lnSpc>
            </a:pPr>
            <a:r>
              <a:rPr lang="en-US" sz="2400" dirty="0"/>
              <a:t>General configuration (MIN version)</a:t>
            </a:r>
          </a:p>
          <a:p>
            <a:pPr lvl="1" eaLnBrk="1" hangingPunct="1">
              <a:lnSpc>
                <a:spcPct val="110000"/>
              </a:lnSpc>
            </a:pPr>
            <a:r>
              <a:rPr lang="en-US" sz="2000" dirty="0">
                <a:sym typeface="Symbol" pitchFamily="18" charset="2"/>
              </a:rPr>
              <a:t>We’re computing the MIN-VALUE at some node </a:t>
            </a:r>
            <a:r>
              <a:rPr lang="en-US" sz="2000" i="1" dirty="0">
                <a:sym typeface="Symbol" pitchFamily="18" charset="2"/>
              </a:rPr>
              <a:t>n</a:t>
            </a:r>
          </a:p>
          <a:p>
            <a:pPr lvl="1" eaLnBrk="1" hangingPunct="1">
              <a:lnSpc>
                <a:spcPct val="110000"/>
              </a:lnSpc>
            </a:pPr>
            <a:r>
              <a:rPr lang="en-US" sz="2000" dirty="0">
                <a:sym typeface="Symbol" pitchFamily="18" charset="2"/>
              </a:rPr>
              <a:t>We’re looping over </a:t>
            </a:r>
            <a:r>
              <a:rPr lang="en-US" sz="2000" i="1" dirty="0" err="1">
                <a:sym typeface="Symbol" pitchFamily="18" charset="2"/>
              </a:rPr>
              <a:t>n</a:t>
            </a:r>
            <a:r>
              <a:rPr lang="en-US" sz="2000" dirty="0" err="1">
                <a:sym typeface="Symbol" pitchFamily="18" charset="2"/>
              </a:rPr>
              <a:t>’s</a:t>
            </a:r>
            <a:r>
              <a:rPr lang="en-US" sz="2000" dirty="0">
                <a:sym typeface="Symbol" pitchFamily="18" charset="2"/>
              </a:rPr>
              <a:t> children</a:t>
            </a:r>
          </a:p>
          <a:p>
            <a:pPr lvl="1" eaLnBrk="1" hangingPunct="1">
              <a:lnSpc>
                <a:spcPct val="110000"/>
              </a:lnSpc>
            </a:pPr>
            <a:r>
              <a:rPr lang="en-US" sz="2000" i="1" dirty="0" err="1">
                <a:sym typeface="Symbol" pitchFamily="18" charset="2"/>
              </a:rPr>
              <a:t>n</a:t>
            </a:r>
            <a:r>
              <a:rPr lang="en-US" sz="2000" dirty="0" err="1">
                <a:sym typeface="Symbol" pitchFamily="18" charset="2"/>
              </a:rPr>
              <a:t>’s</a:t>
            </a:r>
            <a:r>
              <a:rPr lang="en-US" sz="2000" dirty="0">
                <a:sym typeface="Symbol" pitchFamily="18" charset="2"/>
              </a:rPr>
              <a:t> estimate of the </a:t>
            </a:r>
            <a:r>
              <a:rPr lang="en-US" sz="2000" dirty="0" err="1">
                <a:sym typeface="Symbol" pitchFamily="18" charset="2"/>
              </a:rPr>
              <a:t>childrens</a:t>
            </a:r>
            <a:r>
              <a:rPr lang="en-US" sz="2000" dirty="0">
                <a:sym typeface="Symbol" pitchFamily="18" charset="2"/>
              </a:rPr>
              <a:t>’ min is dropping</a:t>
            </a:r>
          </a:p>
          <a:p>
            <a:pPr lvl="1" eaLnBrk="1" hangingPunct="1">
              <a:lnSpc>
                <a:spcPct val="110000"/>
              </a:lnSpc>
            </a:pPr>
            <a:r>
              <a:rPr lang="en-US" sz="2000" dirty="0">
                <a:sym typeface="Symbol" pitchFamily="18" charset="2"/>
              </a:rPr>
              <a:t>Who cares about </a:t>
            </a:r>
            <a:r>
              <a:rPr lang="en-US" sz="2000" i="1" dirty="0" err="1">
                <a:sym typeface="Symbol" pitchFamily="18" charset="2"/>
              </a:rPr>
              <a:t>n</a:t>
            </a:r>
            <a:r>
              <a:rPr lang="en-US" sz="2000" dirty="0" err="1">
                <a:sym typeface="Symbol" pitchFamily="18" charset="2"/>
              </a:rPr>
              <a:t>’s</a:t>
            </a:r>
            <a:r>
              <a:rPr lang="en-US" sz="2000" dirty="0">
                <a:sym typeface="Symbol" pitchFamily="18" charset="2"/>
              </a:rPr>
              <a:t> value?  MAX</a:t>
            </a:r>
          </a:p>
          <a:p>
            <a:pPr lvl="1" eaLnBrk="1" hangingPunct="1">
              <a:lnSpc>
                <a:spcPct val="110000"/>
              </a:lnSpc>
            </a:pPr>
            <a:r>
              <a:rPr lang="en-US" sz="2000" dirty="0">
                <a:sym typeface="Symbol" pitchFamily="18" charset="2"/>
              </a:rPr>
              <a:t>Let </a:t>
            </a:r>
            <a:r>
              <a:rPr lang="en-US" sz="2000" i="1" dirty="0">
                <a:sym typeface="Symbol" pitchFamily="18" charset="2"/>
              </a:rPr>
              <a:t>a</a:t>
            </a:r>
            <a:r>
              <a:rPr lang="en-US" sz="2000" dirty="0"/>
              <a:t> be the best value that MAX can get at any choice point along the current path from the root</a:t>
            </a:r>
          </a:p>
          <a:p>
            <a:pPr lvl="1" eaLnBrk="1" hangingPunct="1">
              <a:lnSpc>
                <a:spcPct val="110000"/>
              </a:lnSpc>
            </a:pPr>
            <a:r>
              <a:rPr lang="en-US" sz="2000" dirty="0"/>
              <a:t>If </a:t>
            </a:r>
            <a:r>
              <a:rPr lang="en-US" sz="2000" i="1" dirty="0"/>
              <a:t>n</a:t>
            </a:r>
            <a:r>
              <a:rPr lang="en-US" sz="2000" dirty="0"/>
              <a:t> becomes worse than </a:t>
            </a:r>
            <a:r>
              <a:rPr lang="en-US" sz="2000" i="1" dirty="0">
                <a:sym typeface="Symbol" pitchFamily="18" charset="2"/>
              </a:rPr>
              <a:t>a</a:t>
            </a:r>
            <a:r>
              <a:rPr lang="en-US" sz="2000" dirty="0"/>
              <a:t>, MAX will avoid it, so we can stop considering </a:t>
            </a:r>
            <a:r>
              <a:rPr lang="en-US" sz="2000" i="1" dirty="0" err="1"/>
              <a:t>n</a:t>
            </a:r>
            <a:r>
              <a:rPr lang="en-US" sz="2000" dirty="0" err="1"/>
              <a:t>’s</a:t>
            </a:r>
            <a:r>
              <a:rPr lang="en-US" sz="2000" dirty="0"/>
              <a:t> other children (it’s already bad enough that it won’t be played)</a:t>
            </a:r>
          </a:p>
          <a:p>
            <a:pPr lvl="1" eaLnBrk="1" hangingPunct="1">
              <a:lnSpc>
                <a:spcPct val="110000"/>
              </a:lnSpc>
            </a:pPr>
            <a:endParaRPr lang="en-US" sz="2000" dirty="0"/>
          </a:p>
          <a:p>
            <a:pPr>
              <a:lnSpc>
                <a:spcPct val="110000"/>
              </a:lnSpc>
            </a:pPr>
            <a:r>
              <a:rPr lang="en-US" sz="2400" dirty="0"/>
              <a:t>MAX version is symmetric</a:t>
            </a:r>
            <a:endParaRPr lang="en-US" sz="2000" dirty="0"/>
          </a:p>
        </p:txBody>
      </p:sp>
      <p:sp>
        <p:nvSpPr>
          <p:cNvPr id="23556" name="Text Box 4"/>
          <p:cNvSpPr txBox="1">
            <a:spLocks noChangeArrowheads="1"/>
          </p:cNvSpPr>
          <p:nvPr/>
        </p:nvSpPr>
        <p:spPr bwMode="auto">
          <a:xfrm>
            <a:off x="7778750" y="19957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7" name="Text Box 5"/>
          <p:cNvSpPr txBox="1">
            <a:spLocks noChangeArrowheads="1"/>
          </p:cNvSpPr>
          <p:nvPr/>
        </p:nvSpPr>
        <p:spPr bwMode="auto">
          <a:xfrm>
            <a:off x="7778750" y="2819400"/>
            <a:ext cx="608013" cy="369888"/>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58" name="Text Box 6"/>
          <p:cNvSpPr txBox="1">
            <a:spLocks noChangeArrowheads="1"/>
          </p:cNvSpPr>
          <p:nvPr/>
        </p:nvSpPr>
        <p:spPr bwMode="auto">
          <a:xfrm>
            <a:off x="7778750" y="4205565"/>
            <a:ext cx="635110" cy="369332"/>
          </a:xfrm>
          <a:prstGeom prst="rect">
            <a:avLst/>
          </a:prstGeom>
          <a:noFill/>
          <a:ln w="12700">
            <a:noFill/>
            <a:miter lim="800000"/>
            <a:headEnd/>
            <a:tailEnd/>
          </a:ln>
        </p:spPr>
        <p:txBody>
          <a:bodyPr wrap="none" anchor="ctr">
            <a:spAutoFit/>
          </a:bodyPr>
          <a:lstStyle/>
          <a:p>
            <a:r>
              <a:rPr lang="en-US">
                <a:latin typeface="Calibri" pitchFamily="34" charset="0"/>
              </a:rPr>
              <a:t>MAX</a:t>
            </a:r>
          </a:p>
        </p:txBody>
      </p:sp>
      <p:sp>
        <p:nvSpPr>
          <p:cNvPr id="23559" name="Text Box 7"/>
          <p:cNvSpPr txBox="1">
            <a:spLocks noChangeArrowheads="1"/>
          </p:cNvSpPr>
          <p:nvPr/>
        </p:nvSpPr>
        <p:spPr bwMode="auto">
          <a:xfrm>
            <a:off x="7778750" y="4967288"/>
            <a:ext cx="608013" cy="369887"/>
          </a:xfrm>
          <a:prstGeom prst="rect">
            <a:avLst/>
          </a:prstGeom>
          <a:noFill/>
          <a:ln w="12700">
            <a:noFill/>
            <a:miter lim="800000"/>
            <a:headEnd/>
            <a:tailEnd/>
          </a:ln>
        </p:spPr>
        <p:txBody>
          <a:bodyPr wrap="none" anchor="ctr">
            <a:spAutoFit/>
          </a:bodyPr>
          <a:lstStyle/>
          <a:p>
            <a:r>
              <a:rPr lang="en-US">
                <a:latin typeface="Calibri" pitchFamily="34" charset="0"/>
              </a:rPr>
              <a:t>MIN</a:t>
            </a:r>
          </a:p>
        </p:txBody>
      </p:sp>
      <p:sp>
        <p:nvSpPr>
          <p:cNvPr id="23560" name="AutoShape 8"/>
          <p:cNvSpPr>
            <a:spLocks noChangeArrowheads="1"/>
          </p:cNvSpPr>
          <p:nvPr/>
        </p:nvSpPr>
        <p:spPr bwMode="auto">
          <a:xfrm flipV="1">
            <a:off x="9296400" y="28956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sym typeface="Symbol" pitchFamily="18" charset="2"/>
              </a:rPr>
              <a:t>a</a:t>
            </a:r>
            <a:endParaRPr lang="en-US" sz="1600" i="1" dirty="0">
              <a:latin typeface="Calibri" pitchFamily="34" charset="0"/>
            </a:endParaRPr>
          </a:p>
        </p:txBody>
      </p:sp>
      <p:cxnSp>
        <p:nvCxnSpPr>
          <p:cNvPr id="23561" name="AutoShape 9"/>
          <p:cNvCxnSpPr>
            <a:cxnSpLocks noChangeShapeType="1"/>
            <a:stCxn id="23564" idx="3"/>
            <a:endCxn id="23560" idx="3"/>
          </p:cNvCxnSpPr>
          <p:nvPr/>
        </p:nvCxnSpPr>
        <p:spPr bwMode="auto">
          <a:xfrm flipH="1">
            <a:off x="9485313" y="2362200"/>
            <a:ext cx="763587" cy="533400"/>
          </a:xfrm>
          <a:prstGeom prst="straightConnector1">
            <a:avLst/>
          </a:prstGeom>
          <a:noFill/>
          <a:ln w="12700">
            <a:solidFill>
              <a:schemeClr val="tx1"/>
            </a:solidFill>
            <a:round/>
            <a:headEnd/>
            <a:tailEnd type="triangle" w="med" len="med"/>
          </a:ln>
        </p:spPr>
      </p:cxnSp>
      <p:sp>
        <p:nvSpPr>
          <p:cNvPr id="23562" name="AutoShape 10"/>
          <p:cNvSpPr>
            <a:spLocks noChangeArrowheads="1"/>
          </p:cNvSpPr>
          <p:nvPr/>
        </p:nvSpPr>
        <p:spPr bwMode="auto">
          <a:xfrm>
            <a:off x="10287000" y="4205288"/>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pPr algn="ctr"/>
            <a:endParaRPr lang="en-US" sz="1600">
              <a:latin typeface="Calibri" pitchFamily="34" charset="0"/>
            </a:endParaRPr>
          </a:p>
        </p:txBody>
      </p:sp>
      <p:cxnSp>
        <p:nvCxnSpPr>
          <p:cNvPr id="23563" name="AutoShape 11"/>
          <p:cNvCxnSpPr>
            <a:cxnSpLocks noChangeShapeType="1"/>
            <a:stCxn id="23560" idx="0"/>
          </p:cNvCxnSpPr>
          <p:nvPr/>
        </p:nvCxnSpPr>
        <p:spPr bwMode="auto">
          <a:xfrm>
            <a:off x="9486900" y="3200400"/>
            <a:ext cx="344488" cy="381000"/>
          </a:xfrm>
          <a:prstGeom prst="straightConnector1">
            <a:avLst/>
          </a:prstGeom>
          <a:noFill/>
          <a:ln w="12700">
            <a:solidFill>
              <a:schemeClr val="tx1"/>
            </a:solidFill>
            <a:round/>
            <a:headEnd/>
            <a:tailEnd type="triangle" w="med" len="med"/>
          </a:ln>
        </p:spPr>
      </p:cxnSp>
      <p:sp>
        <p:nvSpPr>
          <p:cNvPr id="23564" name="AutoShape 12"/>
          <p:cNvSpPr>
            <a:spLocks noChangeArrowheads="1"/>
          </p:cNvSpPr>
          <p:nvPr/>
        </p:nvSpPr>
        <p:spPr bwMode="auto">
          <a:xfrm>
            <a:off x="10058400" y="2057400"/>
            <a:ext cx="381000" cy="304800"/>
          </a:xfrm>
          <a:prstGeom prst="triangle">
            <a:avLst>
              <a:gd name="adj" fmla="val 50000"/>
            </a:avLst>
          </a:prstGeom>
          <a:solidFill>
            <a:srgbClr val="CCECFF"/>
          </a:solidFill>
          <a:ln w="12700">
            <a:solidFill>
              <a:schemeClr val="tx1"/>
            </a:solidFill>
            <a:miter lim="800000"/>
            <a:headEnd/>
            <a:tailEnd/>
          </a:ln>
        </p:spPr>
        <p:txBody>
          <a:bodyPr wrap="none" anchor="ctr"/>
          <a:lstStyle/>
          <a:p>
            <a:endParaRPr lang="en-US">
              <a:latin typeface="Calibri" pitchFamily="34" charset="0"/>
            </a:endParaRPr>
          </a:p>
        </p:txBody>
      </p:sp>
      <p:sp>
        <p:nvSpPr>
          <p:cNvPr id="23565" name="Line 13"/>
          <p:cNvSpPr>
            <a:spLocks noChangeShapeType="1"/>
          </p:cNvSpPr>
          <p:nvPr/>
        </p:nvSpPr>
        <p:spPr bwMode="auto">
          <a:xfrm>
            <a:off x="8153400" y="3276600"/>
            <a:ext cx="0" cy="838200"/>
          </a:xfrm>
          <a:prstGeom prst="line">
            <a:avLst/>
          </a:prstGeom>
          <a:noFill/>
          <a:ln w="38100">
            <a:solidFill>
              <a:schemeClr val="tx1"/>
            </a:solidFill>
            <a:prstDash val="sysDot"/>
            <a:round/>
            <a:headEnd/>
            <a:tailEnd/>
          </a:ln>
        </p:spPr>
        <p:txBody>
          <a:bodyPr wrap="none" anchor="ctr"/>
          <a:lstStyle/>
          <a:p>
            <a:endParaRPr lang="en-US">
              <a:latin typeface="Calibri" pitchFamily="34" charset="0"/>
            </a:endParaRPr>
          </a:p>
        </p:txBody>
      </p:sp>
      <p:sp>
        <p:nvSpPr>
          <p:cNvPr id="23566" name="AutoShape 14"/>
          <p:cNvSpPr>
            <a:spLocks noChangeArrowheads="1"/>
          </p:cNvSpPr>
          <p:nvPr/>
        </p:nvSpPr>
        <p:spPr bwMode="auto">
          <a:xfrm flipV="1">
            <a:off x="10668000" y="5029200"/>
            <a:ext cx="381000" cy="304800"/>
          </a:xfrm>
          <a:prstGeom prst="triangle">
            <a:avLst>
              <a:gd name="adj" fmla="val 50000"/>
            </a:avLst>
          </a:prstGeom>
          <a:solidFill>
            <a:srgbClr val="FF9999"/>
          </a:solidFill>
          <a:ln w="12700">
            <a:solidFill>
              <a:schemeClr val="tx1"/>
            </a:solidFill>
            <a:miter lim="800000"/>
            <a:headEnd/>
            <a:tailEnd/>
          </a:ln>
        </p:spPr>
        <p:txBody>
          <a:bodyPr rot="10800000" wrap="none" tIns="91440" anchor="ctr"/>
          <a:lstStyle/>
          <a:p>
            <a:pPr algn="ctr"/>
            <a:r>
              <a:rPr lang="en-US" sz="1600" i="1" dirty="0">
                <a:latin typeface="Calibri" pitchFamily="34" charset="0"/>
              </a:rPr>
              <a:t>n</a:t>
            </a:r>
            <a:endParaRPr lang="en-US" sz="1600" dirty="0">
              <a:latin typeface="Calibri" pitchFamily="34" charset="0"/>
            </a:endParaRPr>
          </a:p>
        </p:txBody>
      </p:sp>
      <p:cxnSp>
        <p:nvCxnSpPr>
          <p:cNvPr id="23567" name="AutoShape 15"/>
          <p:cNvCxnSpPr>
            <a:cxnSpLocks noChangeShapeType="1"/>
            <a:stCxn id="23562" idx="3"/>
            <a:endCxn id="23566" idx="3"/>
          </p:cNvCxnSpPr>
          <p:nvPr/>
        </p:nvCxnSpPr>
        <p:spPr bwMode="auto">
          <a:xfrm rot="16200000" flipH="1">
            <a:off x="10408444" y="4579144"/>
            <a:ext cx="519112" cy="381000"/>
          </a:xfrm>
          <a:prstGeom prst="straightConnector1">
            <a:avLst/>
          </a:prstGeom>
          <a:noFill/>
          <a:ln w="12700">
            <a:solidFill>
              <a:schemeClr val="tx1"/>
            </a:solidFill>
            <a:round/>
            <a:headEnd/>
            <a:tailEnd type="triangle" w="med" len="med"/>
          </a:ln>
        </p:spPr>
      </p:cxnSp>
      <p:cxnSp>
        <p:nvCxnSpPr>
          <p:cNvPr id="23568" name="AutoShape 16"/>
          <p:cNvCxnSpPr>
            <a:cxnSpLocks noChangeShapeType="1"/>
            <a:stCxn id="23560" idx="0"/>
          </p:cNvCxnSpPr>
          <p:nvPr/>
        </p:nvCxnSpPr>
        <p:spPr bwMode="auto">
          <a:xfrm flipH="1">
            <a:off x="9145588" y="3200400"/>
            <a:ext cx="341312" cy="381000"/>
          </a:xfrm>
          <a:prstGeom prst="straightConnector1">
            <a:avLst/>
          </a:prstGeom>
          <a:noFill/>
          <a:ln w="12700">
            <a:solidFill>
              <a:schemeClr val="tx1"/>
            </a:solidFill>
            <a:round/>
            <a:headEnd/>
            <a:tailEnd type="triangle" w="med" len="med"/>
          </a:ln>
        </p:spPr>
      </p:cxnSp>
      <p:sp>
        <p:nvSpPr>
          <p:cNvPr id="23569" name="Freeform 17"/>
          <p:cNvSpPr>
            <a:spLocks/>
          </p:cNvSpPr>
          <p:nvPr/>
        </p:nvSpPr>
        <p:spPr bwMode="auto">
          <a:xfrm>
            <a:off x="10185400" y="2362200"/>
            <a:ext cx="444500" cy="1828800"/>
          </a:xfrm>
          <a:custGeom>
            <a:avLst/>
            <a:gdLst>
              <a:gd name="T0" fmla="*/ 2147483647 w 280"/>
              <a:gd name="T1" fmla="*/ 0 h 1152"/>
              <a:gd name="T2" fmla="*/ 2147483647 w 280"/>
              <a:gd name="T3" fmla="*/ 2147483647 h 1152"/>
              <a:gd name="T4" fmla="*/ 2147483647 w 280"/>
              <a:gd name="T5" fmla="*/ 2147483647 h 1152"/>
              <a:gd name="T6" fmla="*/ 2147483647 w 280"/>
              <a:gd name="T7" fmla="*/ 2147483647 h 1152"/>
              <a:gd name="T8" fmla="*/ 2147483647 w 280"/>
              <a:gd name="T9" fmla="*/ 2147483647 h 1152"/>
              <a:gd name="T10" fmla="*/ 2147483647 w 280"/>
              <a:gd name="T11" fmla="*/ 2147483647 h 1152"/>
              <a:gd name="T12" fmla="*/ 0 60000 65536"/>
              <a:gd name="T13" fmla="*/ 0 60000 65536"/>
              <a:gd name="T14" fmla="*/ 0 60000 65536"/>
              <a:gd name="T15" fmla="*/ 0 60000 65536"/>
              <a:gd name="T16" fmla="*/ 0 60000 65536"/>
              <a:gd name="T17" fmla="*/ 0 60000 65536"/>
              <a:gd name="T18" fmla="*/ 0 w 280"/>
              <a:gd name="T19" fmla="*/ 0 h 1152"/>
              <a:gd name="T20" fmla="*/ 280 w 280"/>
              <a:gd name="T21" fmla="*/ 1152 h 1152"/>
            </a:gdLst>
            <a:ahLst/>
            <a:cxnLst>
              <a:cxn ang="T12">
                <a:pos x="T0" y="T1"/>
              </a:cxn>
              <a:cxn ang="T13">
                <a:pos x="T2" y="T3"/>
              </a:cxn>
              <a:cxn ang="T14">
                <a:pos x="T4" y="T5"/>
              </a:cxn>
              <a:cxn ang="T15">
                <a:pos x="T6" y="T7"/>
              </a:cxn>
              <a:cxn ang="T16">
                <a:pos x="T8" y="T9"/>
              </a:cxn>
              <a:cxn ang="T17">
                <a:pos x="T10" y="T11"/>
              </a:cxn>
            </a:cxnLst>
            <a:rect l="T18" t="T19" r="T20" b="T21"/>
            <a:pathLst>
              <a:path w="280" h="1152">
                <a:moveTo>
                  <a:pt x="40" y="0"/>
                </a:moveTo>
                <a:cubicBezTo>
                  <a:pt x="20" y="112"/>
                  <a:pt x="0" y="224"/>
                  <a:pt x="40" y="288"/>
                </a:cubicBezTo>
                <a:cubicBezTo>
                  <a:pt x="80" y="352"/>
                  <a:pt x="280" y="304"/>
                  <a:pt x="280" y="384"/>
                </a:cubicBezTo>
                <a:cubicBezTo>
                  <a:pt x="280" y="464"/>
                  <a:pt x="48" y="688"/>
                  <a:pt x="40" y="768"/>
                </a:cubicBezTo>
                <a:cubicBezTo>
                  <a:pt x="32" y="848"/>
                  <a:pt x="208" y="800"/>
                  <a:pt x="232" y="864"/>
                </a:cubicBezTo>
                <a:cubicBezTo>
                  <a:pt x="256" y="928"/>
                  <a:pt x="220" y="1040"/>
                  <a:pt x="184" y="1152"/>
                </a:cubicBezTo>
              </a:path>
            </a:pathLst>
          </a:custGeom>
          <a:noFill/>
          <a:ln w="12700">
            <a:solidFill>
              <a:schemeClr val="tx1"/>
            </a:solidFill>
            <a:round/>
            <a:headEnd/>
            <a:tailEnd type="triangle" w="med" len="med"/>
          </a:ln>
        </p:spPr>
        <p:txBody>
          <a:bodyPr wrap="none" anchor="ctr"/>
          <a:lstStyle/>
          <a:p>
            <a:endParaRPr lang="en-US">
              <a:latin typeface="Calibri" pitchFamily="34" charset="0"/>
            </a:endParaRPr>
          </a:p>
        </p:txBody>
      </p:sp>
      <p:cxnSp>
        <p:nvCxnSpPr>
          <p:cNvPr id="23570" name="AutoShape 18"/>
          <p:cNvCxnSpPr>
            <a:cxnSpLocks noChangeShapeType="1"/>
            <a:stCxn id="23562" idx="3"/>
          </p:cNvCxnSpPr>
          <p:nvPr/>
        </p:nvCxnSpPr>
        <p:spPr bwMode="auto">
          <a:xfrm flipH="1">
            <a:off x="10134600" y="4510088"/>
            <a:ext cx="342900" cy="519112"/>
          </a:xfrm>
          <a:prstGeom prst="straightConnector1">
            <a:avLst/>
          </a:prstGeom>
          <a:noFill/>
          <a:ln w="12700">
            <a:solidFill>
              <a:schemeClr val="tx1"/>
            </a:solidFill>
            <a:round/>
            <a:headEnd/>
            <a:tailEnd type="triangle" w="med" len="med"/>
          </a:ln>
        </p:spPr>
      </p:cxnSp>
      <p:cxnSp>
        <p:nvCxnSpPr>
          <p:cNvPr id="23571" name="AutoShape 19"/>
          <p:cNvCxnSpPr>
            <a:cxnSpLocks noChangeShapeType="1"/>
            <a:endCxn id="23564" idx="0"/>
          </p:cNvCxnSpPr>
          <p:nvPr/>
        </p:nvCxnSpPr>
        <p:spPr bwMode="auto">
          <a:xfrm flipH="1">
            <a:off x="10248900" y="1600200"/>
            <a:ext cx="419100" cy="457200"/>
          </a:xfrm>
          <a:prstGeom prst="straightConnector1">
            <a:avLst/>
          </a:prstGeom>
          <a:noFill/>
          <a:ln w="12700">
            <a:solidFill>
              <a:schemeClr val="tx1"/>
            </a:solidFill>
            <a:round/>
            <a:headEnd/>
            <a:tailEnd type="triangle" w="med" len="med"/>
          </a:ln>
        </p:spPr>
      </p:cxnSp>
      <p:cxnSp>
        <p:nvCxnSpPr>
          <p:cNvPr id="23573" name="AutoShape 15"/>
          <p:cNvCxnSpPr>
            <a:cxnSpLocks noChangeShapeType="1"/>
            <a:stCxn id="23566" idx="0"/>
          </p:cNvCxnSpPr>
          <p:nvPr/>
        </p:nvCxnSpPr>
        <p:spPr bwMode="auto">
          <a:xfrm rot="16200000" flipH="1">
            <a:off x="10839450" y="5353050"/>
            <a:ext cx="228600" cy="190500"/>
          </a:xfrm>
          <a:prstGeom prst="straightConnector1">
            <a:avLst/>
          </a:prstGeom>
          <a:noFill/>
          <a:ln w="12700">
            <a:solidFill>
              <a:schemeClr val="tx1"/>
            </a:solidFill>
            <a:round/>
            <a:headEnd/>
            <a:tailEnd/>
          </a:ln>
        </p:spPr>
      </p:cxnSp>
      <p:cxnSp>
        <p:nvCxnSpPr>
          <p:cNvPr id="23574" name="AutoShape 18"/>
          <p:cNvCxnSpPr>
            <a:cxnSpLocks noChangeShapeType="1"/>
            <a:stCxn id="23566" idx="0"/>
          </p:cNvCxnSpPr>
          <p:nvPr/>
        </p:nvCxnSpPr>
        <p:spPr bwMode="auto">
          <a:xfrm rot="5400000">
            <a:off x="10447337" y="5441951"/>
            <a:ext cx="519113" cy="303212"/>
          </a:xfrm>
          <a:prstGeom prst="straightConnector1">
            <a:avLst/>
          </a:prstGeom>
          <a:noFill/>
          <a:ln w="12700">
            <a:solidFill>
              <a:schemeClr val="tx1"/>
            </a:solidFill>
            <a:round/>
            <a:headEnd/>
            <a:tailEnd type="triangle" w="med" len="med"/>
          </a:ln>
        </p:spPr>
      </p:cxnSp>
      <p:cxnSp>
        <p:nvCxnSpPr>
          <p:cNvPr id="23575" name="AutoShape 15"/>
          <p:cNvCxnSpPr>
            <a:cxnSpLocks noChangeShapeType="1"/>
            <a:stCxn id="23566" idx="0"/>
          </p:cNvCxnSpPr>
          <p:nvPr/>
        </p:nvCxnSpPr>
        <p:spPr bwMode="auto">
          <a:xfrm rot="16200000" flipH="1">
            <a:off x="10648950" y="5543550"/>
            <a:ext cx="457200" cy="38100"/>
          </a:xfrm>
          <a:prstGeom prst="straightConnector1">
            <a:avLst/>
          </a:prstGeom>
          <a:noFill/>
          <a:ln w="12700">
            <a:solidFill>
              <a:schemeClr val="tx1"/>
            </a:solidFill>
            <a:round/>
            <a:headEnd/>
            <a:tailEnd type="triangle" w="med" len="med"/>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324600" y="3048000"/>
            <a:ext cx="5410200" cy="3124200"/>
          </a:xfrm>
          <a:prstGeom prst="roundRect">
            <a:avLst/>
          </a:prstGeom>
          <a:solidFill>
            <a:srgbClr val="C0000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7200" y="3048000"/>
            <a:ext cx="5410200" cy="3124200"/>
          </a:xfrm>
          <a:prstGeom prst="roundRect">
            <a:avLst/>
          </a:prstGeom>
          <a:solidFill>
            <a:srgbClr val="0066CC">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Title 1"/>
          <p:cNvSpPr>
            <a:spLocks noGrp="1"/>
          </p:cNvSpPr>
          <p:nvPr>
            <p:ph type="title"/>
          </p:nvPr>
        </p:nvSpPr>
        <p:spPr/>
        <p:txBody>
          <a:bodyPr/>
          <a:lstStyle/>
          <a:p>
            <a:r>
              <a:rPr lang="en-US" dirty="0"/>
              <a:t>Alpha-Beta Implementation</a:t>
            </a:r>
          </a:p>
        </p:txBody>
      </p:sp>
      <p:sp>
        <p:nvSpPr>
          <p:cNvPr id="7" name="Content Placeholder 2"/>
          <p:cNvSpPr txBox="1">
            <a:spLocks/>
          </p:cNvSpPr>
          <p:nvPr/>
        </p:nvSpPr>
        <p:spPr bwMode="auto">
          <a:xfrm>
            <a:off x="6477000" y="3352800"/>
            <a:ext cx="5334000" cy="2286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def min-value(state</a:t>
            </a:r>
            <a:r>
              <a:rPr lang="en-US" sz="2400" kern="0" dirty="0">
                <a:solidFill>
                  <a:srgbClr val="C00000"/>
                </a:solidFill>
                <a:latin typeface="Calibri" pitchFamily="34" charset="0"/>
              </a:rPr>
              <a:t> , </a:t>
            </a:r>
            <a:r>
              <a:rPr lang="el-GR" sz="2400" kern="0" dirty="0">
                <a:solidFill>
                  <a:srgbClr val="C00000"/>
                </a:solidFill>
                <a:latin typeface="Calibri" pitchFamily="34" charset="0"/>
              </a:rPr>
              <a:t>α</a:t>
            </a:r>
            <a:r>
              <a:rPr lang="en-US" sz="2400" kern="0" dirty="0">
                <a:solidFill>
                  <a:srgbClr val="C00000"/>
                </a:solidFill>
                <a:latin typeface="Calibri" pitchFamily="34" charset="0"/>
              </a:rPr>
              <a:t>, </a:t>
            </a:r>
            <a:r>
              <a:rPr lang="el-GR" sz="2400" kern="0" dirty="0">
                <a:solidFill>
                  <a:srgbClr val="C00000"/>
                </a:solidFill>
                <a:latin typeface="Calibri" pitchFamily="34" charset="0"/>
              </a:rPr>
              <a:t>β</a:t>
            </a:r>
            <a:r>
              <a:rPr kumimoji="0" lang="en-US" sz="2400" b="0" i="0" u="none" strike="noStrike" kern="0" cap="none" spc="0" normalizeH="0" baseline="0" noProof="0" dirty="0">
                <a:ln>
                  <a:noFill/>
                </a:ln>
                <a:solidFill>
                  <a:srgbClr val="C00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lang="en-US" sz="2400" kern="0" dirty="0">
                <a:latin typeface="Times New Roman" pitchFamily="18" charset="0"/>
                <a:cs typeface="Times New Roman" pitchFamily="18" charset="0"/>
              </a:rPr>
              <a:t>+</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lang="en-US" sz="2400" kern="0" dirty="0">
                <a:latin typeface="Calibri" pitchFamily="34" charset="0"/>
              </a:rPr>
              <a:t>v = min(v, max-</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kumimoji="0" lang="en-US" sz="2400" b="0" i="0" u="none" strike="noStrike" kern="0" cap="none" spc="0" normalizeH="0" baseline="0" noProof="0" dirty="0">
                <a:ln>
                  <a:noFill/>
                </a:ln>
                <a:effectLst/>
                <a:uLnTx/>
                <a:uFillTx/>
                <a:latin typeface="Calibri" pitchFamily="34" charset="0"/>
              </a:rPr>
              <a:t>)</a:t>
            </a:r>
          </a:p>
          <a:p>
            <a:pPr marL="1142942" lvl="2" indent="-228589">
              <a:lnSpc>
                <a:spcPct val="80000"/>
              </a:lnSpc>
              <a:spcBef>
                <a:spcPct val="20000"/>
              </a:spcBef>
              <a:buClr>
                <a:schemeClr val="accent2"/>
              </a:buClr>
            </a:pPr>
            <a:r>
              <a:rPr lang="en-US" sz="2400" kern="0" dirty="0">
                <a:latin typeface="Calibri" pitchFamily="34" charset="0"/>
              </a:rPr>
              <a:t>if v ≤ </a:t>
            </a:r>
            <a:r>
              <a:rPr lang="el-GR" sz="2400" kern="0" dirty="0">
                <a:latin typeface="Calibri" pitchFamily="34" charset="0"/>
              </a:rPr>
              <a:t>α</a:t>
            </a:r>
            <a:r>
              <a:rPr lang="en-US" sz="2400" kern="0" dirty="0">
                <a:latin typeface="Calibri" pitchFamily="34" charset="0"/>
              </a:rPr>
              <a:t> return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1142942" lvl="2" indent="-228589">
              <a:lnSpc>
                <a:spcPct val="80000"/>
              </a:lnSpc>
              <a:spcBef>
                <a:spcPct val="20000"/>
              </a:spcBef>
              <a:buClr>
                <a:schemeClr val="accent2"/>
              </a:buClr>
            </a:pPr>
            <a:r>
              <a:rPr lang="el-GR" sz="2400" kern="0" dirty="0">
                <a:latin typeface="Calibri" pitchFamily="34" charset="0"/>
              </a:rPr>
              <a:t>β </a:t>
            </a:r>
            <a:r>
              <a:rPr lang="en-US" sz="2400" kern="0" dirty="0">
                <a:latin typeface="Calibri" pitchFamily="34" charset="0"/>
              </a:rPr>
              <a:t>= min(</a:t>
            </a:r>
            <a:r>
              <a:rPr lang="el-GR" sz="2400" kern="0" dirty="0">
                <a:latin typeface="Calibri" pitchFamily="34" charset="0"/>
              </a:rPr>
              <a:t>β</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8" name="Content Placeholder 2"/>
          <p:cNvSpPr txBox="1">
            <a:spLocks/>
          </p:cNvSpPr>
          <p:nvPr/>
        </p:nvSpPr>
        <p:spPr bwMode="auto">
          <a:xfrm>
            <a:off x="609600" y="3048000"/>
            <a:ext cx="5410200" cy="22098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ts val="1200"/>
              </a:spcBef>
              <a:spcAft>
                <a:spcPct val="0"/>
              </a:spcAft>
              <a:buClr>
                <a:schemeClr val="accent2"/>
              </a:buClr>
              <a:buSzTx/>
              <a:buFont typeface="Wingdings" pitchFamily="2" charset="2"/>
              <a:buNone/>
              <a:tabLst/>
              <a:defRPr/>
            </a:pPr>
            <a:endParaRPr kumimoji="0" lang="en-US" sz="1100" b="0" i="0" u="none" strike="noStrike" kern="0" cap="none" spc="0" normalizeH="0" baseline="0" noProof="0" dirty="0">
              <a:ln>
                <a:noFill/>
              </a:ln>
              <a:solidFill>
                <a:srgbClr val="00B0F0"/>
              </a:solidFill>
              <a:effectLst/>
              <a:uLnTx/>
              <a:uFillTx/>
              <a:latin typeface="Calibri" pitchFamily="34" charset="0"/>
              <a:ea typeface="+mn-ea"/>
              <a:cs typeface="+mn-cs"/>
            </a:endParaRPr>
          </a:p>
          <a:p>
            <a:pPr marL="342882" lvl="0" indent="-342882">
              <a:lnSpc>
                <a:spcPct val="80000"/>
              </a:lnSpc>
              <a:spcBef>
                <a:spcPts val="1200"/>
              </a:spcBef>
              <a:buClr>
                <a:schemeClr val="accent2"/>
              </a:buClr>
            </a:pP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def max-value(state, </a:t>
            </a:r>
            <a:r>
              <a:rPr lang="el-GR" sz="2400" kern="0" dirty="0">
                <a:solidFill>
                  <a:srgbClr val="0066CC"/>
                </a:solidFill>
                <a:latin typeface="Calibri" pitchFamily="34" charset="0"/>
              </a:rPr>
              <a:t>α</a:t>
            </a:r>
            <a:r>
              <a:rPr lang="en-US" sz="2400" kern="0" dirty="0">
                <a:solidFill>
                  <a:srgbClr val="0066CC"/>
                </a:solidFill>
                <a:latin typeface="Calibri" pitchFamily="34" charset="0"/>
              </a:rPr>
              <a:t>, </a:t>
            </a:r>
            <a:r>
              <a:rPr lang="el-GR" sz="2400" kern="0" dirty="0">
                <a:solidFill>
                  <a:srgbClr val="0066CC"/>
                </a:solidFill>
                <a:latin typeface="Calibri" pitchFamily="34" charset="0"/>
              </a:rPr>
              <a:t>β</a:t>
            </a:r>
            <a:r>
              <a:rPr kumimoji="0" lang="en-US" sz="2400" b="0" i="0" u="none" strike="noStrike" kern="0" cap="none" spc="0" normalizeH="0" baseline="0" noProof="0" dirty="0">
                <a:ln>
                  <a:noFill/>
                </a:ln>
                <a:solidFill>
                  <a:srgbClr val="0066CC"/>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initialize v = </a:t>
            </a:r>
            <a:r>
              <a:rPr kumimoji="0" lang="en-US" sz="2400" b="0" i="0" u="none" strike="noStrike" kern="0" cap="none" spc="0" normalizeH="0" baseline="0" noProof="0" dirty="0">
                <a:ln>
                  <a:noFill/>
                </a:ln>
                <a:solidFill>
                  <a:schemeClr val="tx1"/>
                </a:solidFill>
                <a:effectLst/>
                <a:uLnTx/>
                <a:uFillTx/>
                <a:latin typeface="Times New Roman" pitchFamily="18" charset="0"/>
                <a:cs typeface="Times New Roman" pitchFamily="18" charset="0"/>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for each successor of state:</a:t>
            </a:r>
          </a:p>
          <a:p>
            <a:pPr marL="1142942" lvl="2" indent="-228589">
              <a:lnSpc>
                <a:spcPct val="80000"/>
              </a:lnSpc>
              <a:spcBef>
                <a:spcPct val="20000"/>
              </a:spcBef>
              <a:buClr>
                <a:schemeClr val="accent2"/>
              </a:buClr>
            </a:pPr>
            <a:r>
              <a:rPr kumimoji="0" lang="en-US" sz="2400" b="0" i="0" u="none" strike="noStrike" kern="0" cap="none" spc="0" normalizeH="0" baseline="0" noProof="0" dirty="0">
                <a:ln>
                  <a:noFill/>
                </a:ln>
                <a:solidFill>
                  <a:schemeClr val="tx1"/>
                </a:solidFill>
                <a:effectLst/>
                <a:uLnTx/>
                <a:uFillTx/>
                <a:latin typeface="Calibri" pitchFamily="34" charset="0"/>
              </a:rPr>
              <a:t>v = </a:t>
            </a:r>
            <a:r>
              <a:rPr lang="en-US" sz="2400" kern="0" noProof="0" dirty="0">
                <a:latin typeface="Calibri" pitchFamily="34" charset="0"/>
              </a:rPr>
              <a:t>max(v, min-</a:t>
            </a:r>
            <a:r>
              <a:rPr kumimoji="0" lang="en-US" sz="2400" b="0" i="0" u="none" strike="noStrike" kern="0" cap="none" spc="0" normalizeH="0" baseline="0" noProof="0" dirty="0">
                <a:ln>
                  <a:noFill/>
                </a:ln>
                <a:solidFill>
                  <a:srgbClr val="7030A0"/>
                </a:solidFill>
                <a:effectLst/>
                <a:uLnTx/>
                <a:uFillTx/>
                <a:latin typeface="Calibri" pitchFamily="34" charset="0"/>
              </a:rPr>
              <a:t>value(successor</a:t>
            </a:r>
            <a:r>
              <a:rPr lang="en-US" sz="2400" kern="0" dirty="0">
                <a:solidFill>
                  <a:srgbClr val="7030A0"/>
                </a:solidFill>
                <a:latin typeface="Calibri" pitchFamily="34" charset="0"/>
              </a:rPr>
              <a:t>, </a:t>
            </a:r>
            <a:r>
              <a:rPr lang="el-GR" sz="2400" kern="0" dirty="0">
                <a:solidFill>
                  <a:srgbClr val="7030A0"/>
                </a:solidFill>
                <a:latin typeface="Calibri" pitchFamily="34" charset="0"/>
              </a:rPr>
              <a:t>α</a:t>
            </a:r>
            <a:r>
              <a:rPr lang="en-US" sz="2400" kern="0" dirty="0">
                <a:solidFill>
                  <a:srgbClr val="7030A0"/>
                </a:solidFill>
                <a:latin typeface="Calibri" pitchFamily="34" charset="0"/>
              </a:rPr>
              <a:t>, </a:t>
            </a:r>
            <a:r>
              <a:rPr lang="el-GR" sz="2400" kern="0" dirty="0">
                <a:solidFill>
                  <a:srgbClr val="7030A0"/>
                </a:solidFill>
                <a:latin typeface="Calibri" pitchFamily="34" charset="0"/>
              </a:rPr>
              <a:t>β</a:t>
            </a:r>
            <a:r>
              <a:rPr kumimoji="0" lang="en-US" sz="2400" b="0" i="0" u="none" strike="noStrike" kern="0" cap="none" spc="0" normalizeH="0" baseline="0" noProof="0" dirty="0">
                <a:ln>
                  <a:noFill/>
                </a:ln>
                <a:solidFill>
                  <a:srgbClr val="7030A0"/>
                </a:solidFill>
                <a:effectLst/>
                <a:uLnTx/>
                <a:uFillTx/>
                <a:latin typeface="Calibri" pitchFamily="34" charset="0"/>
              </a:rPr>
              <a:t>)</a:t>
            </a:r>
            <a:r>
              <a:rPr lang="en-US" sz="2400" kern="0" dirty="0">
                <a:latin typeface="Calibri" pitchFamily="34" charset="0"/>
              </a:rPr>
              <a:t>)</a:t>
            </a:r>
            <a:endParaRPr kumimoji="0" lang="en-US" sz="2400" b="0" i="0" u="none" strike="noStrike" kern="0" cap="none" spc="0" normalizeH="0" baseline="0" noProof="0" dirty="0">
              <a:ln>
                <a:noFill/>
              </a:ln>
              <a:solidFill>
                <a:srgbClr val="7030A0"/>
              </a:solidFill>
              <a:effectLst/>
              <a:uLnTx/>
              <a:uFillTx/>
              <a:latin typeface="Calibri" pitchFamily="34" charset="0"/>
            </a:endParaRPr>
          </a:p>
          <a:p>
            <a:pPr marL="1142942" marR="0" lvl="2" indent="-228589" algn="l" defTabSz="914400" rtl="0" eaLnBrk="1" fontAlgn="base" latinLnBrk="0" hangingPunct="1">
              <a:lnSpc>
                <a:spcPct val="80000"/>
              </a:lnSpc>
              <a:spcBef>
                <a:spcPct val="20000"/>
              </a:spcBef>
              <a:spcAft>
                <a:spcPct val="0"/>
              </a:spcAft>
              <a:buClr>
                <a:schemeClr val="accent2"/>
              </a:buClr>
              <a:buSzTx/>
              <a:buFont typeface="Wingdings" pitchFamily="2" charset="2"/>
              <a:buNone/>
              <a:tabLst/>
              <a:defRPr/>
            </a:pPr>
            <a:r>
              <a:rPr lang="en-US" sz="2400" kern="0" baseline="0" dirty="0">
                <a:latin typeface="Calibri" pitchFamily="34" charset="0"/>
              </a:rPr>
              <a:t>if</a:t>
            </a:r>
            <a:r>
              <a:rPr lang="en-US" sz="2400" kern="0" dirty="0">
                <a:latin typeface="Calibri" pitchFamily="34" charset="0"/>
              </a:rPr>
              <a:t> v ≥ </a:t>
            </a:r>
            <a:r>
              <a:rPr lang="el-GR" sz="2400" kern="0" dirty="0">
                <a:latin typeface="Calibri" pitchFamily="34" charset="0"/>
              </a:rPr>
              <a:t>β</a:t>
            </a:r>
            <a:r>
              <a:rPr lang="en-US" sz="2400" kern="0" dirty="0">
                <a:latin typeface="Calibri" pitchFamily="34" charset="0"/>
              </a:rPr>
              <a:t> return v</a:t>
            </a:r>
          </a:p>
          <a:p>
            <a:pPr marL="1142942" lvl="2" indent="-228589">
              <a:lnSpc>
                <a:spcPct val="80000"/>
              </a:lnSpc>
              <a:spcBef>
                <a:spcPct val="20000"/>
              </a:spcBef>
              <a:buClr>
                <a:schemeClr val="accent2"/>
              </a:buClr>
            </a:pPr>
            <a:r>
              <a:rPr lang="el-GR" sz="2400" kern="0" dirty="0">
                <a:latin typeface="Calibri" pitchFamily="34" charset="0"/>
              </a:rPr>
              <a:t>α</a:t>
            </a:r>
            <a:r>
              <a:rPr lang="en-US" sz="2400" kern="0" dirty="0">
                <a:latin typeface="Calibri" pitchFamily="34" charset="0"/>
              </a:rPr>
              <a:t> = max(</a:t>
            </a:r>
            <a:r>
              <a:rPr lang="el-GR" sz="2400" kern="0" dirty="0">
                <a:latin typeface="Calibri" pitchFamily="34" charset="0"/>
              </a:rPr>
              <a:t>α</a:t>
            </a:r>
            <a:r>
              <a:rPr lang="en-US" sz="2400" kern="0" dirty="0">
                <a:latin typeface="Calibri" pitchFamily="34" charset="0"/>
              </a:rPr>
              <a:t>, v)</a:t>
            </a:r>
            <a:endParaRPr kumimoji="0" lang="en-US" sz="2400" b="0" i="0" u="none" strike="noStrike" kern="0" cap="none" spc="0" normalizeH="0" baseline="0" noProof="0" dirty="0">
              <a:ln>
                <a:noFill/>
              </a:ln>
              <a:solidFill>
                <a:schemeClr val="tx1"/>
              </a:solidFill>
              <a:effectLst/>
              <a:uLnTx/>
              <a:uFillTx/>
              <a:latin typeface="Calibri" pitchFamily="34" charset="0"/>
            </a:endParaRP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400" b="0" i="0" u="none" strike="noStrike" kern="0" cap="none" spc="0" normalizeH="0" baseline="0" noProof="0" dirty="0">
                <a:ln>
                  <a:noFill/>
                </a:ln>
                <a:solidFill>
                  <a:schemeClr val="tx1"/>
                </a:solidFill>
                <a:effectLst/>
                <a:uLnTx/>
                <a:uFillTx/>
                <a:latin typeface="Calibri" pitchFamily="34" charset="0"/>
              </a:rPr>
              <a:t>return v</a:t>
            </a:r>
          </a:p>
        </p:txBody>
      </p:sp>
      <p:sp>
        <p:nvSpPr>
          <p:cNvPr id="14" name="Rounded Rectangle 13"/>
          <p:cNvSpPr/>
          <p:nvPr/>
        </p:nvSpPr>
        <p:spPr>
          <a:xfrm>
            <a:off x="3505200" y="1524000"/>
            <a:ext cx="5105400" cy="1066800"/>
          </a:xfrm>
          <a:prstGeom prst="roundRect">
            <a:avLst/>
          </a:prstGeom>
          <a:solidFill>
            <a:srgbClr val="7030A0">
              <a:alpha val="16000"/>
            </a:srgb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0" y="1676400"/>
            <a:ext cx="11734800" cy="1447800"/>
          </a:xfrm>
        </p:spPr>
        <p:txBody>
          <a:bodyPr/>
          <a:lstStyle/>
          <a:p>
            <a:pPr lvl="1" algn="ctr">
              <a:lnSpc>
                <a:spcPct val="80000"/>
              </a:lnSpc>
              <a:buNone/>
            </a:pPr>
            <a:r>
              <a:rPr lang="el-GR" sz="2400" dirty="0">
                <a:solidFill>
                  <a:srgbClr val="0066CC"/>
                </a:solidFill>
              </a:rPr>
              <a:t>α</a:t>
            </a:r>
            <a:r>
              <a:rPr lang="en-US" sz="2400" dirty="0">
                <a:solidFill>
                  <a:srgbClr val="0066CC"/>
                </a:solidFill>
              </a:rPr>
              <a:t>: </a:t>
            </a:r>
            <a:r>
              <a:rPr lang="en-US" sz="2400" dirty="0">
                <a:solidFill>
                  <a:srgbClr val="0070C0"/>
                </a:solidFill>
              </a:rPr>
              <a:t>MAX’s best option on path to root</a:t>
            </a:r>
          </a:p>
          <a:p>
            <a:pPr lvl="1" algn="ctr">
              <a:lnSpc>
                <a:spcPct val="80000"/>
              </a:lnSpc>
              <a:buNone/>
            </a:pPr>
            <a:r>
              <a:rPr lang="el-GR" sz="2400" dirty="0">
                <a:solidFill>
                  <a:srgbClr val="C00000"/>
                </a:solidFill>
              </a:rPr>
              <a:t>β</a:t>
            </a:r>
            <a:r>
              <a:rPr lang="en-US" sz="2400" dirty="0">
                <a:solidFill>
                  <a:srgbClr val="C00000"/>
                </a:solidFill>
              </a:rPr>
              <a:t>:</a:t>
            </a:r>
            <a:r>
              <a:rPr lang="el-GR" sz="2400" dirty="0">
                <a:solidFill>
                  <a:srgbClr val="C00000"/>
                </a:solidFill>
              </a:rPr>
              <a:t> </a:t>
            </a:r>
            <a:r>
              <a:rPr lang="en-US" sz="2400" dirty="0">
                <a:solidFill>
                  <a:srgbClr val="C00000"/>
                </a:solidFill>
              </a:rPr>
              <a:t>MIN’s best option on path to root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sym typeface="Symbol" pitchFamily="18" charset="2"/>
              </a:rPr>
              <a:t>Alpha-Beta Pruning Properties</a:t>
            </a:r>
          </a:p>
        </p:txBody>
      </p:sp>
      <p:sp>
        <p:nvSpPr>
          <p:cNvPr id="32771" name="Rectangle 3"/>
          <p:cNvSpPr>
            <a:spLocks noGrp="1" noChangeArrowheads="1"/>
          </p:cNvSpPr>
          <p:nvPr>
            <p:ph idx="1"/>
          </p:nvPr>
        </p:nvSpPr>
        <p:spPr/>
        <p:txBody>
          <a:bodyPr/>
          <a:lstStyle/>
          <a:p>
            <a:pPr eaLnBrk="1" hangingPunct="1">
              <a:lnSpc>
                <a:spcPct val="90000"/>
              </a:lnSpc>
            </a:pPr>
            <a:r>
              <a:rPr lang="en-US" sz="2400" dirty="0"/>
              <a:t>This pruning has </a:t>
            </a:r>
            <a:r>
              <a:rPr lang="en-US" sz="2400" dirty="0">
                <a:solidFill>
                  <a:srgbClr val="CC0000"/>
                </a:solidFill>
              </a:rPr>
              <a:t>no effect</a:t>
            </a:r>
            <a:r>
              <a:rPr lang="en-US" sz="2400" dirty="0"/>
              <a:t> on </a:t>
            </a:r>
            <a:r>
              <a:rPr lang="en-US" sz="2400" dirty="0" err="1"/>
              <a:t>minimax</a:t>
            </a:r>
            <a:r>
              <a:rPr lang="en-US" sz="2400" dirty="0"/>
              <a:t> value computed for the root!</a:t>
            </a:r>
          </a:p>
          <a:p>
            <a:pPr lvl="1" eaLnBrk="1" hangingPunct="1">
              <a:lnSpc>
                <a:spcPct val="90000"/>
              </a:lnSpc>
            </a:pPr>
            <a:endParaRPr lang="en-US" sz="2000" dirty="0"/>
          </a:p>
          <a:p>
            <a:pPr eaLnBrk="1" hangingPunct="1">
              <a:lnSpc>
                <a:spcPct val="90000"/>
              </a:lnSpc>
            </a:pPr>
            <a:r>
              <a:rPr lang="en-US" sz="2400" dirty="0"/>
              <a:t>Values of intermediate nodes might be wrong</a:t>
            </a:r>
          </a:p>
          <a:p>
            <a:pPr lvl="1" eaLnBrk="1" hangingPunct="1">
              <a:lnSpc>
                <a:spcPct val="90000"/>
              </a:lnSpc>
            </a:pPr>
            <a:r>
              <a:rPr lang="en-US" sz="2000" dirty="0"/>
              <a:t>Important: children of the root may have the wrong value</a:t>
            </a:r>
          </a:p>
          <a:p>
            <a:pPr lvl="1" eaLnBrk="1" hangingPunct="1">
              <a:lnSpc>
                <a:spcPct val="90000"/>
              </a:lnSpc>
            </a:pPr>
            <a:r>
              <a:rPr lang="en-US" sz="2000" dirty="0"/>
              <a:t>So the most naïve version won’t let you do action selection</a:t>
            </a:r>
          </a:p>
          <a:p>
            <a:pPr lvl="1" eaLnBrk="1" hangingPunct="1">
              <a:lnSpc>
                <a:spcPct val="90000"/>
              </a:lnSpc>
            </a:pPr>
            <a:endParaRPr lang="en-US" sz="2000" dirty="0"/>
          </a:p>
          <a:p>
            <a:pPr eaLnBrk="1" hangingPunct="1">
              <a:lnSpc>
                <a:spcPct val="90000"/>
              </a:lnSpc>
            </a:pPr>
            <a:r>
              <a:rPr lang="en-US" sz="2400" dirty="0"/>
              <a:t>Good child ordering improves effectiveness of pruning</a:t>
            </a:r>
          </a:p>
          <a:p>
            <a:pPr lvl="1" eaLnBrk="1" hangingPunct="1">
              <a:lnSpc>
                <a:spcPct val="90000"/>
              </a:lnSpc>
            </a:pPr>
            <a:endParaRPr lang="en-US" sz="2000" dirty="0"/>
          </a:p>
          <a:p>
            <a:pPr eaLnBrk="1" hangingPunct="1">
              <a:lnSpc>
                <a:spcPct val="90000"/>
              </a:lnSpc>
            </a:pPr>
            <a:r>
              <a:rPr lang="en-US" sz="2400" dirty="0"/>
              <a:t>With “perfect ordering”:</a:t>
            </a:r>
          </a:p>
          <a:p>
            <a:pPr lvl="1" eaLnBrk="1" hangingPunct="1">
              <a:lnSpc>
                <a:spcPct val="90000"/>
              </a:lnSpc>
            </a:pPr>
            <a:r>
              <a:rPr lang="en-US" sz="2000" dirty="0"/>
              <a:t>Time complexity drops to O(</a:t>
            </a:r>
            <a:r>
              <a:rPr lang="en-US" sz="2000" dirty="0" err="1"/>
              <a:t>b</a:t>
            </a:r>
            <a:r>
              <a:rPr lang="en-US" sz="2000" baseline="30000" dirty="0" err="1"/>
              <a:t>m</a:t>
            </a:r>
            <a:r>
              <a:rPr lang="en-US" sz="2000" baseline="30000" dirty="0"/>
              <a:t>/2</a:t>
            </a:r>
            <a:r>
              <a:rPr lang="en-US" sz="2000" dirty="0"/>
              <a:t>)</a:t>
            </a:r>
          </a:p>
          <a:p>
            <a:pPr lvl="1" eaLnBrk="1" hangingPunct="1">
              <a:lnSpc>
                <a:spcPct val="90000"/>
              </a:lnSpc>
            </a:pPr>
            <a:r>
              <a:rPr lang="en-US" sz="2000" dirty="0"/>
              <a:t>Doubles solvable depth!</a:t>
            </a:r>
          </a:p>
          <a:p>
            <a:pPr lvl="1" eaLnBrk="1" hangingPunct="1">
              <a:lnSpc>
                <a:spcPct val="90000"/>
              </a:lnSpc>
            </a:pPr>
            <a:r>
              <a:rPr lang="en-US" sz="2000" dirty="0"/>
              <a:t>Full search of, e.g. chess, is still hopeless…</a:t>
            </a:r>
          </a:p>
          <a:p>
            <a:pPr lvl="1" eaLnBrk="1" hangingPunct="1">
              <a:lnSpc>
                <a:spcPct val="90000"/>
              </a:lnSpc>
            </a:pPr>
            <a:endParaRPr lang="en-US" sz="2000" dirty="0"/>
          </a:p>
          <a:p>
            <a:pPr eaLnBrk="1" hangingPunct="1">
              <a:lnSpc>
                <a:spcPct val="90000"/>
              </a:lnSpc>
            </a:pPr>
            <a:r>
              <a:rPr lang="en-US" sz="2400" dirty="0"/>
              <a:t>This is a simple example of </a:t>
            </a:r>
            <a:r>
              <a:rPr lang="en-US" sz="2400" dirty="0" err="1">
                <a:solidFill>
                  <a:srgbClr val="CC0000"/>
                </a:solidFill>
              </a:rPr>
              <a:t>metareasoning</a:t>
            </a:r>
            <a:r>
              <a:rPr lang="en-US" sz="2400" dirty="0">
                <a:solidFill>
                  <a:srgbClr val="CC0000"/>
                </a:solidFill>
              </a:rPr>
              <a:t> </a:t>
            </a:r>
            <a:r>
              <a:rPr lang="en-US" sz="2400" dirty="0"/>
              <a:t>(computing about what to compute)</a:t>
            </a:r>
          </a:p>
        </p:txBody>
      </p:sp>
      <p:sp>
        <p:nvSpPr>
          <p:cNvPr id="6" name="AutoShape 5"/>
          <p:cNvSpPr>
            <a:spLocks noChangeArrowheads="1"/>
          </p:cNvSpPr>
          <p:nvPr/>
        </p:nvSpPr>
        <p:spPr bwMode="auto">
          <a:xfrm>
            <a:off x="9525000" y="2438400"/>
            <a:ext cx="381000" cy="304800"/>
          </a:xfrm>
          <a:prstGeom prst="triangle">
            <a:avLst>
              <a:gd name="adj" fmla="val 50000"/>
            </a:avLst>
          </a:prstGeom>
          <a:solidFill>
            <a:srgbClr val="CCECFF"/>
          </a:solidFill>
          <a:ln w="9525">
            <a:solidFill>
              <a:schemeClr val="tx1"/>
            </a:solidFill>
            <a:miter lim="800000"/>
            <a:headEnd/>
            <a:tailEnd/>
          </a:ln>
        </p:spPr>
        <p:txBody>
          <a:bodyPr wrap="none" anchor="ctr"/>
          <a:lstStyle/>
          <a:p>
            <a:endParaRPr lang="en-US"/>
          </a:p>
        </p:txBody>
      </p:sp>
      <p:sp>
        <p:nvSpPr>
          <p:cNvPr id="7" name="AutoShape 6"/>
          <p:cNvSpPr>
            <a:spLocks noChangeArrowheads="1"/>
          </p:cNvSpPr>
          <p:nvPr/>
        </p:nvSpPr>
        <p:spPr bwMode="auto">
          <a:xfrm rot="10800000">
            <a:off x="8763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8" name="AutoShape 7"/>
          <p:cNvSpPr>
            <a:spLocks noChangeArrowheads="1"/>
          </p:cNvSpPr>
          <p:nvPr/>
        </p:nvSpPr>
        <p:spPr bwMode="auto">
          <a:xfrm rot="10800000">
            <a:off x="10287000" y="3429000"/>
            <a:ext cx="381000" cy="304800"/>
          </a:xfrm>
          <a:prstGeom prst="triangle">
            <a:avLst>
              <a:gd name="adj" fmla="val 50000"/>
            </a:avLst>
          </a:prstGeom>
          <a:solidFill>
            <a:srgbClr val="FF9999"/>
          </a:solidFill>
          <a:ln w="9525">
            <a:solidFill>
              <a:schemeClr val="tx1"/>
            </a:solidFill>
            <a:miter lim="800000"/>
            <a:headEnd/>
            <a:tailEnd/>
          </a:ln>
        </p:spPr>
        <p:txBody>
          <a:bodyPr wrap="none" anchor="ctr"/>
          <a:lstStyle/>
          <a:p>
            <a:endParaRPr lang="en-US"/>
          </a:p>
        </p:txBody>
      </p:sp>
      <p:sp>
        <p:nvSpPr>
          <p:cNvPr id="9" name="Rectangle 8"/>
          <p:cNvSpPr>
            <a:spLocks noChangeArrowheads="1"/>
          </p:cNvSpPr>
          <p:nvPr/>
        </p:nvSpPr>
        <p:spPr bwMode="auto">
          <a:xfrm>
            <a:off x="8763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1" name="Rectangle 10"/>
          <p:cNvSpPr>
            <a:spLocks noChangeArrowheads="1"/>
          </p:cNvSpPr>
          <p:nvPr/>
        </p:nvSpPr>
        <p:spPr bwMode="auto">
          <a:xfrm>
            <a:off x="9906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10</a:t>
            </a:r>
          </a:p>
        </p:txBody>
      </p:sp>
      <p:sp>
        <p:nvSpPr>
          <p:cNvPr id="12" name="Rectangle 11"/>
          <p:cNvSpPr>
            <a:spLocks noChangeArrowheads="1"/>
          </p:cNvSpPr>
          <p:nvPr/>
        </p:nvSpPr>
        <p:spPr bwMode="auto">
          <a:xfrm>
            <a:off x="10668000" y="4724400"/>
            <a:ext cx="381000" cy="304800"/>
          </a:xfrm>
          <a:prstGeom prst="rect">
            <a:avLst/>
          </a:prstGeom>
          <a:solidFill>
            <a:srgbClr val="BD92DE"/>
          </a:solidFill>
          <a:ln w="9525">
            <a:solidFill>
              <a:schemeClr val="tx1"/>
            </a:solidFill>
            <a:miter lim="800000"/>
            <a:headEnd/>
            <a:tailEnd/>
          </a:ln>
        </p:spPr>
        <p:txBody>
          <a:bodyPr wrap="none" anchor="ctr"/>
          <a:lstStyle/>
          <a:p>
            <a:pPr algn="ctr"/>
            <a:r>
              <a:rPr lang="en-US" dirty="0"/>
              <a:t>0</a:t>
            </a:r>
          </a:p>
        </p:txBody>
      </p:sp>
      <p:cxnSp>
        <p:nvCxnSpPr>
          <p:cNvPr id="13" name="AutoShape 12"/>
          <p:cNvCxnSpPr>
            <a:cxnSpLocks noChangeShapeType="1"/>
            <a:stCxn id="6" idx="3"/>
            <a:endCxn id="7" idx="3"/>
          </p:cNvCxnSpPr>
          <p:nvPr/>
        </p:nvCxnSpPr>
        <p:spPr bwMode="auto">
          <a:xfrm flipH="1">
            <a:off x="8953500" y="2743200"/>
            <a:ext cx="762000" cy="685800"/>
          </a:xfrm>
          <a:prstGeom prst="straightConnector1">
            <a:avLst/>
          </a:prstGeom>
          <a:noFill/>
          <a:ln w="9525">
            <a:solidFill>
              <a:schemeClr val="tx1"/>
            </a:solidFill>
            <a:round/>
            <a:headEnd/>
            <a:tailEnd type="triangle" w="med" len="med"/>
          </a:ln>
        </p:spPr>
      </p:cxnSp>
      <p:cxnSp>
        <p:nvCxnSpPr>
          <p:cNvPr id="14" name="AutoShape 13"/>
          <p:cNvCxnSpPr>
            <a:cxnSpLocks noChangeShapeType="1"/>
            <a:stCxn id="6" idx="3"/>
            <a:endCxn id="8" idx="3"/>
          </p:cNvCxnSpPr>
          <p:nvPr/>
        </p:nvCxnSpPr>
        <p:spPr bwMode="auto">
          <a:xfrm>
            <a:off x="9715500" y="2743200"/>
            <a:ext cx="762000" cy="685800"/>
          </a:xfrm>
          <a:prstGeom prst="straightConnector1">
            <a:avLst/>
          </a:prstGeom>
          <a:noFill/>
          <a:ln w="9525">
            <a:solidFill>
              <a:schemeClr val="tx1"/>
            </a:solidFill>
            <a:round/>
            <a:headEnd/>
            <a:tailEnd type="triangle" w="med" len="med"/>
          </a:ln>
        </p:spPr>
      </p:cxnSp>
      <p:cxnSp>
        <p:nvCxnSpPr>
          <p:cNvPr id="15" name="AutoShape 14"/>
          <p:cNvCxnSpPr>
            <a:cxnSpLocks noChangeShapeType="1"/>
            <a:stCxn id="7" idx="0"/>
            <a:endCxn id="9" idx="0"/>
          </p:cNvCxnSpPr>
          <p:nvPr/>
        </p:nvCxnSpPr>
        <p:spPr bwMode="auto">
          <a:xfrm>
            <a:off x="8953500" y="3733800"/>
            <a:ext cx="0" cy="990600"/>
          </a:xfrm>
          <a:prstGeom prst="straightConnector1">
            <a:avLst/>
          </a:prstGeom>
          <a:noFill/>
          <a:ln w="9525">
            <a:solidFill>
              <a:schemeClr val="tx1"/>
            </a:solidFill>
            <a:round/>
            <a:headEnd/>
            <a:tailEnd type="triangle" w="med" len="med"/>
          </a:ln>
        </p:spPr>
      </p:cxnSp>
      <p:cxnSp>
        <p:nvCxnSpPr>
          <p:cNvPr id="17" name="AutoShape 16"/>
          <p:cNvCxnSpPr>
            <a:cxnSpLocks noChangeShapeType="1"/>
            <a:stCxn id="8" idx="0"/>
            <a:endCxn id="11" idx="0"/>
          </p:cNvCxnSpPr>
          <p:nvPr/>
        </p:nvCxnSpPr>
        <p:spPr bwMode="auto">
          <a:xfrm flipH="1">
            <a:off x="10096500" y="3733800"/>
            <a:ext cx="381000" cy="990600"/>
          </a:xfrm>
          <a:prstGeom prst="straightConnector1">
            <a:avLst/>
          </a:prstGeom>
          <a:noFill/>
          <a:ln w="9525">
            <a:solidFill>
              <a:schemeClr val="tx1"/>
            </a:solidFill>
            <a:round/>
            <a:headEnd/>
            <a:tailEnd type="triangle" w="med" len="med"/>
          </a:ln>
        </p:spPr>
      </p:cxnSp>
      <p:cxnSp>
        <p:nvCxnSpPr>
          <p:cNvPr id="18" name="AutoShape 17"/>
          <p:cNvCxnSpPr>
            <a:cxnSpLocks noChangeShapeType="1"/>
            <a:stCxn id="8" idx="0"/>
            <a:endCxn id="12" idx="0"/>
          </p:cNvCxnSpPr>
          <p:nvPr/>
        </p:nvCxnSpPr>
        <p:spPr bwMode="auto">
          <a:xfrm>
            <a:off x="10477500" y="3733800"/>
            <a:ext cx="381000" cy="990600"/>
          </a:xfrm>
          <a:prstGeom prst="straightConnector1">
            <a:avLst/>
          </a:prstGeom>
          <a:noFill/>
          <a:ln w="9525">
            <a:solidFill>
              <a:schemeClr val="tx1"/>
            </a:solidFill>
            <a:round/>
            <a:headEnd/>
            <a:tailEnd type="triangle" w="med" len="med"/>
          </a:ln>
        </p:spPr>
      </p:cxnSp>
      <p:sp>
        <p:nvSpPr>
          <p:cNvPr id="19" name="Text Box 18"/>
          <p:cNvSpPr txBox="1">
            <a:spLocks noChangeArrowheads="1"/>
          </p:cNvSpPr>
          <p:nvPr/>
        </p:nvSpPr>
        <p:spPr bwMode="auto">
          <a:xfrm>
            <a:off x="9928225" y="2438400"/>
            <a:ext cx="663575" cy="366713"/>
          </a:xfrm>
          <a:prstGeom prst="rect">
            <a:avLst/>
          </a:prstGeom>
          <a:noFill/>
          <a:ln w="12700">
            <a:noFill/>
            <a:miter lim="800000"/>
            <a:headEnd/>
            <a:tailEnd/>
          </a:ln>
        </p:spPr>
        <p:txBody>
          <a:bodyPr anchor="ctr">
            <a:spAutoFit/>
          </a:bodyPr>
          <a:lstStyle/>
          <a:p>
            <a:pPr algn="ctr">
              <a:spcBef>
                <a:spcPct val="50000"/>
              </a:spcBef>
            </a:pPr>
            <a:r>
              <a:rPr lang="en-US" b="1"/>
              <a:t>max</a:t>
            </a:r>
          </a:p>
        </p:txBody>
      </p:sp>
      <p:sp>
        <p:nvSpPr>
          <p:cNvPr id="20" name="Text Box 19"/>
          <p:cNvSpPr txBox="1">
            <a:spLocks noChangeArrowheads="1"/>
          </p:cNvSpPr>
          <p:nvPr/>
        </p:nvSpPr>
        <p:spPr bwMode="auto">
          <a:xfrm>
            <a:off x="10744200" y="3352800"/>
            <a:ext cx="663575" cy="366713"/>
          </a:xfrm>
          <a:prstGeom prst="rect">
            <a:avLst/>
          </a:prstGeom>
          <a:noFill/>
          <a:ln w="12700">
            <a:noFill/>
            <a:miter lim="800000"/>
            <a:headEnd/>
            <a:tailEnd/>
          </a:ln>
        </p:spPr>
        <p:txBody>
          <a:bodyPr anchor="ctr">
            <a:spAutoFit/>
          </a:bodyPr>
          <a:lstStyle/>
          <a:p>
            <a:pPr algn="ctr">
              <a:spcBef>
                <a:spcPct val="50000"/>
              </a:spcBef>
            </a:pPr>
            <a:r>
              <a:rPr lang="en-US" b="1"/>
              <a:t>min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7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1">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1">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1">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1">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a:t>
            </a:r>
          </a:p>
        </p:txBody>
      </p:sp>
      <p:pic>
        <p:nvPicPr>
          <p:cNvPr id="6" name="Picture 5" descr="alpha-beta-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71600"/>
            <a:ext cx="6502400" cy="4826000"/>
          </a:xfrm>
          <a:prstGeom prst="rect">
            <a:avLst/>
          </a:prstGeom>
        </p:spPr>
      </p:pic>
    </p:spTree>
    <p:extLst>
      <p:ext uri="{BB962C8B-B14F-4D97-AF65-F5344CB8AC3E}">
        <p14:creationId xmlns:p14="http://schemas.microsoft.com/office/powerpoint/2010/main" val="405949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Alpha-Beta Quiz 2</a:t>
            </a:r>
          </a:p>
        </p:txBody>
      </p:sp>
      <p:pic>
        <p:nvPicPr>
          <p:cNvPr id="5" name="Picture 4" descr="alpha-beta-lar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143000"/>
            <a:ext cx="9029700" cy="5715000"/>
          </a:xfrm>
          <a:prstGeom prst="rect">
            <a:avLst/>
          </a:prstGeom>
        </p:spPr>
      </p:pic>
    </p:spTree>
    <p:extLst>
      <p:ext uri="{BB962C8B-B14F-4D97-AF65-F5344CB8AC3E}">
        <p14:creationId xmlns:p14="http://schemas.microsoft.com/office/powerpoint/2010/main" val="2633078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t>Next Time: Uncertainty!</a:t>
            </a:r>
          </a:p>
        </p:txBody>
      </p:sp>
      <p:sp>
        <p:nvSpPr>
          <p:cNvPr id="29699" name="Content Placeholder 2"/>
          <p:cNvSpPr>
            <a:spLocks noGrp="1"/>
          </p:cNvSpPr>
          <p:nvPr>
            <p:ph idx="1"/>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Mystery </a:t>
            </a:r>
            <a:r>
              <a:rPr lang="en-US" dirty="0" err="1"/>
              <a:t>Pacman</a:t>
            </a:r>
            <a:endParaRPr lang="en-US" dirty="0"/>
          </a:p>
        </p:txBody>
      </p:sp>
      <p:pic>
        <p:nvPicPr>
          <p:cNvPr id="5" name="MysteryPac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992813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5618" name="Freeform 2"/>
          <p:cNvSpPr>
            <a:spLocks/>
          </p:cNvSpPr>
          <p:nvPr/>
        </p:nvSpPr>
        <p:spPr bwMode="auto">
          <a:xfrm>
            <a:off x="9555162" y="1631950"/>
            <a:ext cx="965200" cy="82867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135619" name="Freeform 3"/>
          <p:cNvSpPr>
            <a:spLocks/>
          </p:cNvSpPr>
          <p:nvPr/>
        </p:nvSpPr>
        <p:spPr bwMode="auto">
          <a:xfrm>
            <a:off x="9170987" y="1631950"/>
            <a:ext cx="1725613" cy="1470025"/>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135620" name="Freeform 4"/>
          <p:cNvSpPr>
            <a:spLocks/>
          </p:cNvSpPr>
          <p:nvPr/>
        </p:nvSpPr>
        <p:spPr bwMode="auto">
          <a:xfrm>
            <a:off x="9375775" y="1638300"/>
            <a:ext cx="1323975" cy="116205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
        <p:nvSpPr>
          <p:cNvPr id="18437" name="Rectangle 5"/>
          <p:cNvSpPr>
            <a:spLocks noGrp="1" noChangeArrowheads="1"/>
          </p:cNvSpPr>
          <p:nvPr>
            <p:ph type="title"/>
          </p:nvPr>
        </p:nvSpPr>
        <p:spPr>
          <a:xfrm>
            <a:off x="0" y="0"/>
            <a:ext cx="12192000" cy="1066800"/>
          </a:xfrm>
        </p:spPr>
        <p:txBody>
          <a:bodyPr/>
          <a:lstStyle/>
          <a:p>
            <a:pPr eaLnBrk="1" hangingPunct="1"/>
            <a:r>
              <a:rPr lang="en-US" dirty="0"/>
              <a:t>Iterative Deepening</a:t>
            </a:r>
          </a:p>
        </p:txBody>
      </p:sp>
      <p:sp>
        <p:nvSpPr>
          <p:cNvPr id="18438" name="Rectangle 6"/>
          <p:cNvSpPr>
            <a:spLocks noGrp="1" noChangeArrowheads="1"/>
          </p:cNvSpPr>
          <p:nvPr>
            <p:ph idx="1"/>
          </p:nvPr>
        </p:nvSpPr>
        <p:spPr>
          <a:xfrm>
            <a:off x="611188" y="1409700"/>
            <a:ext cx="8532812" cy="5041900"/>
          </a:xfrm>
        </p:spPr>
        <p:txBody>
          <a:bodyPr/>
          <a:lstStyle/>
          <a:p>
            <a:pPr marL="349250" indent="-349250" defTabSz="228600" eaLnBrk="1" hangingPunct="1">
              <a:buFont typeface="Wingdings" pitchFamily="2" charset="2"/>
              <a:buNone/>
            </a:pPr>
            <a:r>
              <a:rPr lang="en-US" sz="1800" dirty="0"/>
              <a:t>Iterative deepening uses DFS as a subroutine:</a:t>
            </a:r>
          </a:p>
          <a:p>
            <a:pPr marL="349250" indent="-349250" defTabSz="228600" eaLnBrk="1" hangingPunct="1">
              <a:buFont typeface="Wingdings" pitchFamily="2" charset="2"/>
              <a:buNone/>
            </a:pPr>
            <a:endParaRPr lang="en-US" sz="900" dirty="0"/>
          </a:p>
          <a:p>
            <a:pPr marL="349250" indent="-349250" defTabSz="228600" eaLnBrk="1" hangingPunct="1">
              <a:buFontTx/>
              <a:buAutoNum type="arabicPeriod"/>
            </a:pPr>
            <a:r>
              <a:rPr lang="en-US" sz="1800" dirty="0"/>
              <a:t>Do a DFS which only searches for paths of length 1 or less.  (DFS 	gives up on any path of length 2)</a:t>
            </a:r>
          </a:p>
          <a:p>
            <a:pPr marL="349250" indent="-349250" defTabSz="228600" eaLnBrk="1" hangingPunct="1">
              <a:buFontTx/>
              <a:buAutoNum type="arabicPeriod"/>
            </a:pPr>
            <a:r>
              <a:rPr lang="en-US" sz="1800" dirty="0"/>
              <a:t>If “1” failed, do a DFS which only searches paths of length 2 or less.</a:t>
            </a:r>
          </a:p>
          <a:p>
            <a:pPr marL="349250" indent="-349250" defTabSz="228600" eaLnBrk="1" hangingPunct="1">
              <a:buFontTx/>
              <a:buAutoNum type="arabicPeriod"/>
            </a:pPr>
            <a:r>
              <a:rPr lang="en-US" sz="1800" dirty="0"/>
              <a:t>If “2” failed, do a DFS which only searches paths of length 3 or less.</a:t>
            </a:r>
          </a:p>
          <a:p>
            <a:pPr marL="349250" indent="-349250" defTabSz="228600" eaLnBrk="1" hangingPunct="1">
              <a:buFont typeface="Wingdings" pitchFamily="2" charset="2"/>
              <a:buNone/>
            </a:pPr>
            <a:r>
              <a:rPr lang="en-US" sz="1800" dirty="0"/>
              <a:t>				….and so on.</a:t>
            </a:r>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r>
              <a:rPr lang="en-US" sz="1800" dirty="0"/>
              <a:t>Why do we want to do this for multiplayer games?</a:t>
            </a:r>
          </a:p>
          <a:p>
            <a:pPr marL="349250" indent="-349250" defTabSz="228600" eaLnBrk="1" hangingPunct="1">
              <a:buFont typeface="Wingdings" pitchFamily="2" charset="2"/>
              <a:buNone/>
            </a:pPr>
            <a:endParaRPr lang="en-US" sz="1800" dirty="0"/>
          </a:p>
          <a:p>
            <a:pPr marL="349250" indent="-349250" defTabSz="228600" eaLnBrk="1" hangingPunct="1">
              <a:buFont typeface="Wingdings" pitchFamily="2" charset="2"/>
              <a:buNone/>
            </a:pPr>
            <a:r>
              <a:rPr lang="en-US" sz="1800" dirty="0"/>
              <a:t>Note: wrongness of </a:t>
            </a:r>
            <a:r>
              <a:rPr lang="en-US" sz="1800" dirty="0" err="1"/>
              <a:t>eval</a:t>
            </a:r>
            <a:r>
              <a:rPr lang="en-US" sz="1800" dirty="0"/>
              <a:t> functions matters less and less the deeper the search goes!</a:t>
            </a:r>
            <a:endParaRPr lang="en-US" sz="900" dirty="0"/>
          </a:p>
        </p:txBody>
      </p:sp>
      <p:sp>
        <p:nvSpPr>
          <p:cNvPr id="18439" name="Freeform 55"/>
          <p:cNvSpPr>
            <a:spLocks/>
          </p:cNvSpPr>
          <p:nvPr/>
        </p:nvSpPr>
        <p:spPr bwMode="auto">
          <a:xfrm>
            <a:off x="8578850" y="1612900"/>
            <a:ext cx="2927350" cy="2554288"/>
          </a:xfrm>
          <a:custGeom>
            <a:avLst/>
            <a:gdLst>
              <a:gd name="T0" fmla="*/ 0 w 1844"/>
              <a:gd name="T1" fmla="*/ 2147483647 h 1609"/>
              <a:gd name="T2" fmla="*/ 2147483647 w 1844"/>
              <a:gd name="T3" fmla="*/ 2147483647 h 1609"/>
              <a:gd name="T4" fmla="*/ 2147483647 w 1844"/>
              <a:gd name="T5" fmla="*/ 0 h 1609"/>
              <a:gd name="T6" fmla="*/ 0 w 1844"/>
              <a:gd name="T7" fmla="*/ 2147483647 h 1609"/>
              <a:gd name="T8" fmla="*/ 0 60000 65536"/>
              <a:gd name="T9" fmla="*/ 0 60000 65536"/>
              <a:gd name="T10" fmla="*/ 0 60000 65536"/>
              <a:gd name="T11" fmla="*/ 0 60000 65536"/>
              <a:gd name="T12" fmla="*/ 0 w 1844"/>
              <a:gd name="T13" fmla="*/ 0 h 1609"/>
              <a:gd name="T14" fmla="*/ 1844 w 1844"/>
              <a:gd name="T15" fmla="*/ 1609 h 1609"/>
            </a:gdLst>
            <a:ahLst/>
            <a:cxnLst>
              <a:cxn ang="T8">
                <a:pos x="T0" y="T1"/>
              </a:cxn>
              <a:cxn ang="T9">
                <a:pos x="T2" y="T3"/>
              </a:cxn>
              <a:cxn ang="T10">
                <a:pos x="T4" y="T5"/>
              </a:cxn>
              <a:cxn ang="T11">
                <a:pos x="T6" y="T7"/>
              </a:cxn>
            </a:cxnLst>
            <a:rect l="T12" t="T13" r="T14" b="T15"/>
            <a:pathLst>
              <a:path w="1844" h="1609">
                <a:moveTo>
                  <a:pt x="0" y="1609"/>
                </a:moveTo>
                <a:lnTo>
                  <a:pt x="1844" y="1609"/>
                </a:lnTo>
                <a:lnTo>
                  <a:pt x="915" y="0"/>
                </a:lnTo>
                <a:lnTo>
                  <a:pt x="0" y="1609"/>
                </a:lnTo>
                <a:close/>
              </a:path>
            </a:pathLst>
          </a:custGeom>
          <a:noFill/>
          <a:ln w="9525">
            <a:solidFill>
              <a:schemeClr val="tx1"/>
            </a:solidFill>
            <a:round/>
            <a:headEnd/>
            <a:tailEnd/>
          </a:ln>
        </p:spPr>
        <p:txBody>
          <a:bodyPr/>
          <a:lstStyle/>
          <a:p>
            <a:endParaRPr lang="en-US"/>
          </a:p>
        </p:txBody>
      </p:sp>
      <p:sp>
        <p:nvSpPr>
          <p:cNvPr id="18440" name="Oval 56"/>
          <p:cNvSpPr>
            <a:spLocks noChangeArrowheads="1"/>
          </p:cNvSpPr>
          <p:nvPr/>
        </p:nvSpPr>
        <p:spPr bwMode="auto">
          <a:xfrm>
            <a:off x="9932987" y="1543050"/>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1" name="Oval 57"/>
          <p:cNvSpPr>
            <a:spLocks noChangeArrowheads="1"/>
          </p:cNvSpPr>
          <p:nvPr/>
        </p:nvSpPr>
        <p:spPr bwMode="auto">
          <a:xfrm>
            <a:off x="9701212" y="1968500"/>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2" name="Oval 58"/>
          <p:cNvSpPr>
            <a:spLocks noChangeArrowheads="1"/>
          </p:cNvSpPr>
          <p:nvPr/>
        </p:nvSpPr>
        <p:spPr bwMode="auto">
          <a:xfrm>
            <a:off x="10177462" y="1958975"/>
            <a:ext cx="179388" cy="17938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43" name="Text Box 59"/>
          <p:cNvSpPr txBox="1">
            <a:spLocks noChangeArrowheads="1"/>
          </p:cNvSpPr>
          <p:nvPr/>
        </p:nvSpPr>
        <p:spPr bwMode="auto">
          <a:xfrm>
            <a:off x="9831387" y="1819275"/>
            <a:ext cx="274638" cy="366713"/>
          </a:xfrm>
          <a:prstGeom prst="rect">
            <a:avLst/>
          </a:prstGeom>
          <a:noFill/>
          <a:ln w="9525">
            <a:noFill/>
            <a:miter lim="800000"/>
            <a:headEnd/>
            <a:tailEnd/>
          </a:ln>
        </p:spPr>
        <p:txBody>
          <a:bodyPr>
            <a:spAutoFit/>
          </a:bodyPr>
          <a:lstStyle/>
          <a:p>
            <a:pPr>
              <a:spcBef>
                <a:spcPct val="50000"/>
              </a:spcBef>
            </a:pPr>
            <a:r>
              <a:rPr lang="en-US"/>
              <a:t>…</a:t>
            </a:r>
          </a:p>
        </p:txBody>
      </p:sp>
      <p:sp>
        <p:nvSpPr>
          <p:cNvPr id="18444" name="Freeform 60"/>
          <p:cNvSpPr>
            <a:spLocks/>
          </p:cNvSpPr>
          <p:nvPr/>
        </p:nvSpPr>
        <p:spPr bwMode="auto">
          <a:xfrm>
            <a:off x="9813925" y="1773238"/>
            <a:ext cx="444500" cy="88900"/>
          </a:xfrm>
          <a:custGeom>
            <a:avLst/>
            <a:gdLst>
              <a:gd name="T0" fmla="*/ 0 w 280"/>
              <a:gd name="T1" fmla="*/ 2147483647 h 56"/>
              <a:gd name="T2" fmla="*/ 2147483647 w 280"/>
              <a:gd name="T3" fmla="*/ 2147483647 h 56"/>
              <a:gd name="T4" fmla="*/ 2147483647 w 280"/>
              <a:gd name="T5" fmla="*/ 0 h 56"/>
              <a:gd name="T6" fmla="*/ 0 60000 65536"/>
              <a:gd name="T7" fmla="*/ 0 60000 65536"/>
              <a:gd name="T8" fmla="*/ 0 60000 65536"/>
              <a:gd name="T9" fmla="*/ 0 w 280"/>
              <a:gd name="T10" fmla="*/ 0 h 56"/>
              <a:gd name="T11" fmla="*/ 280 w 280"/>
              <a:gd name="T12" fmla="*/ 56 h 56"/>
            </a:gdLst>
            <a:ahLst/>
            <a:cxnLst>
              <a:cxn ang="T6">
                <a:pos x="T0" y="T1"/>
              </a:cxn>
              <a:cxn ang="T7">
                <a:pos x="T2" y="T3"/>
              </a:cxn>
              <a:cxn ang="T8">
                <a:pos x="T4" y="T5"/>
              </a:cxn>
            </a:cxnLst>
            <a:rect l="T9" t="T10" r="T11" b="T12"/>
            <a:pathLst>
              <a:path w="280" h="56">
                <a:moveTo>
                  <a:pt x="0" y="11"/>
                </a:moveTo>
                <a:cubicBezTo>
                  <a:pt x="52" y="33"/>
                  <a:pt x="104" y="56"/>
                  <a:pt x="151" y="54"/>
                </a:cubicBezTo>
                <a:cubicBezTo>
                  <a:pt x="198" y="52"/>
                  <a:pt x="239" y="26"/>
                  <a:pt x="280" y="0"/>
                </a:cubicBezTo>
              </a:path>
            </a:pathLst>
          </a:custGeom>
          <a:noFill/>
          <a:ln w="9525">
            <a:solidFill>
              <a:schemeClr val="tx1"/>
            </a:solidFill>
            <a:round/>
            <a:headEnd/>
            <a:tailEnd type="triangle" w="sm" len="sm"/>
          </a:ln>
        </p:spPr>
        <p:txBody>
          <a:bodyPr/>
          <a:lstStyle/>
          <a:p>
            <a:endParaRPr lang="en-US"/>
          </a:p>
        </p:txBody>
      </p:sp>
      <p:sp>
        <p:nvSpPr>
          <p:cNvPr id="18445" name="Text Box 61"/>
          <p:cNvSpPr txBox="1">
            <a:spLocks noChangeArrowheads="1"/>
          </p:cNvSpPr>
          <p:nvPr/>
        </p:nvSpPr>
        <p:spPr bwMode="auto">
          <a:xfrm>
            <a:off x="10215562" y="1571625"/>
            <a:ext cx="298450" cy="366713"/>
          </a:xfrm>
          <a:prstGeom prst="rect">
            <a:avLst/>
          </a:prstGeom>
          <a:noFill/>
          <a:ln w="9525">
            <a:noFill/>
            <a:miter lim="800000"/>
            <a:headEnd/>
            <a:tailEnd/>
          </a:ln>
        </p:spPr>
        <p:txBody>
          <a:bodyPr>
            <a:spAutoFit/>
          </a:bodyPr>
          <a:lstStyle/>
          <a:p>
            <a:pPr>
              <a:spcBef>
                <a:spcPct val="50000"/>
              </a:spcBef>
            </a:pPr>
            <a:r>
              <a:rPr lang="en-US" dirty="0">
                <a:latin typeface="Calibri"/>
                <a:cs typeface="Calibri"/>
              </a:rPr>
              <a:t>b</a:t>
            </a:r>
          </a:p>
        </p:txBody>
      </p:sp>
      <p:sp>
        <p:nvSpPr>
          <p:cNvPr id="18446" name="Oval 62"/>
          <p:cNvSpPr>
            <a:spLocks noChangeArrowheads="1"/>
          </p:cNvSpPr>
          <p:nvPr/>
        </p:nvSpPr>
        <p:spPr bwMode="auto">
          <a:xfrm>
            <a:off x="10425112" y="3008313"/>
            <a:ext cx="179388" cy="179387"/>
          </a:xfrm>
          <a:prstGeom prst="ellipse">
            <a:avLst/>
          </a:prstGeom>
          <a:solidFill>
            <a:srgbClr val="FF9999"/>
          </a:solidFill>
          <a:ln w="9525">
            <a:solidFill>
              <a:schemeClr val="tx1"/>
            </a:solidFill>
            <a:round/>
            <a:headEnd/>
            <a:tailEnd/>
          </a:ln>
        </p:spPr>
        <p:txBody>
          <a:bodyPr wrap="none" anchor="ctr"/>
          <a:lstStyle/>
          <a:p>
            <a:endParaRPr lang="en-US"/>
          </a:p>
        </p:txBody>
      </p:sp>
      <p:sp>
        <p:nvSpPr>
          <p:cNvPr id="18447" name="Freeform 63"/>
          <p:cNvSpPr>
            <a:spLocks/>
          </p:cNvSpPr>
          <p:nvPr/>
        </p:nvSpPr>
        <p:spPr bwMode="auto">
          <a:xfrm>
            <a:off x="10317162" y="2551113"/>
            <a:ext cx="222250" cy="436562"/>
          </a:xfrm>
          <a:custGeom>
            <a:avLst/>
            <a:gdLst>
              <a:gd name="T0" fmla="*/ 0 w 140"/>
              <a:gd name="T1" fmla="*/ 0 h 275"/>
              <a:gd name="T2" fmla="*/ 2147483647 w 140"/>
              <a:gd name="T3" fmla="*/ 2147483647 h 275"/>
              <a:gd name="T4" fmla="*/ 2147483647 w 140"/>
              <a:gd name="T5" fmla="*/ 2147483647 h 275"/>
              <a:gd name="T6" fmla="*/ 2147483647 w 140"/>
              <a:gd name="T7" fmla="*/ 2147483647 h 275"/>
              <a:gd name="T8" fmla="*/ 2147483647 w 140"/>
              <a:gd name="T9" fmla="*/ 2147483647 h 275"/>
              <a:gd name="T10" fmla="*/ 2147483647 w 140"/>
              <a:gd name="T11" fmla="*/ 2147483647 h 275"/>
              <a:gd name="T12" fmla="*/ 0 60000 65536"/>
              <a:gd name="T13" fmla="*/ 0 60000 65536"/>
              <a:gd name="T14" fmla="*/ 0 60000 65536"/>
              <a:gd name="T15" fmla="*/ 0 60000 65536"/>
              <a:gd name="T16" fmla="*/ 0 60000 65536"/>
              <a:gd name="T17" fmla="*/ 0 60000 65536"/>
              <a:gd name="T18" fmla="*/ 0 w 140"/>
              <a:gd name="T19" fmla="*/ 0 h 275"/>
              <a:gd name="T20" fmla="*/ 140 w 140"/>
              <a:gd name="T21" fmla="*/ 275 h 275"/>
            </a:gdLst>
            <a:ahLst/>
            <a:cxnLst>
              <a:cxn ang="T12">
                <a:pos x="T0" y="T1"/>
              </a:cxn>
              <a:cxn ang="T13">
                <a:pos x="T2" y="T3"/>
              </a:cxn>
              <a:cxn ang="T14">
                <a:pos x="T4" y="T5"/>
              </a:cxn>
              <a:cxn ang="T15">
                <a:pos x="T6" y="T7"/>
              </a:cxn>
              <a:cxn ang="T16">
                <a:pos x="T8" y="T9"/>
              </a:cxn>
              <a:cxn ang="T17">
                <a:pos x="T10" y="T11"/>
              </a:cxn>
            </a:cxnLst>
            <a:rect l="T18" t="T19" r="T20" b="T21"/>
            <a:pathLst>
              <a:path w="140" h="275">
                <a:moveTo>
                  <a:pt x="0" y="0"/>
                </a:moveTo>
                <a:cubicBezTo>
                  <a:pt x="11" y="11"/>
                  <a:pt x="20" y="24"/>
                  <a:pt x="33" y="33"/>
                </a:cubicBezTo>
                <a:cubicBezTo>
                  <a:pt x="59" y="52"/>
                  <a:pt x="92" y="58"/>
                  <a:pt x="119" y="76"/>
                </a:cubicBezTo>
                <a:cubicBezTo>
                  <a:pt x="140" y="106"/>
                  <a:pt x="138" y="138"/>
                  <a:pt x="124" y="172"/>
                </a:cubicBezTo>
                <a:cubicBezTo>
                  <a:pt x="116" y="190"/>
                  <a:pt x="92" y="221"/>
                  <a:pt x="92" y="221"/>
                </a:cubicBezTo>
                <a:cubicBezTo>
                  <a:pt x="98" y="240"/>
                  <a:pt x="114" y="255"/>
                  <a:pt x="114" y="275"/>
                </a:cubicBezTo>
              </a:path>
            </a:pathLst>
          </a:custGeom>
          <a:noFill/>
          <a:ln w="9525">
            <a:solidFill>
              <a:schemeClr val="tx1"/>
            </a:solidFill>
            <a:round/>
            <a:headEnd/>
            <a:tailEnd/>
          </a:ln>
        </p:spPr>
        <p:txBody>
          <a:bodyPr/>
          <a:lstStyle/>
          <a:p>
            <a:endParaRPr lang="en-US"/>
          </a:p>
        </p:txBody>
      </p:sp>
      <p:sp>
        <p:nvSpPr>
          <p:cNvPr id="1135680" name="Freeform 64"/>
          <p:cNvSpPr>
            <a:spLocks/>
          </p:cNvSpPr>
          <p:nvPr/>
        </p:nvSpPr>
        <p:spPr bwMode="auto">
          <a:xfrm>
            <a:off x="9777412" y="1638300"/>
            <a:ext cx="511175" cy="419100"/>
          </a:xfrm>
          <a:custGeom>
            <a:avLst/>
            <a:gdLst>
              <a:gd name="T0" fmla="*/ 2147483647 w 1087"/>
              <a:gd name="T1" fmla="*/ 0 h 926"/>
              <a:gd name="T2" fmla="*/ 0 w 1087"/>
              <a:gd name="T3" fmla="*/ 2147483647 h 926"/>
              <a:gd name="T4" fmla="*/ 2147483647 w 1087"/>
              <a:gd name="T5" fmla="*/ 2147483647 h 926"/>
              <a:gd name="T6" fmla="*/ 2147483647 w 1087"/>
              <a:gd name="T7" fmla="*/ 0 h 926"/>
              <a:gd name="T8" fmla="*/ 0 60000 65536"/>
              <a:gd name="T9" fmla="*/ 0 60000 65536"/>
              <a:gd name="T10" fmla="*/ 0 60000 65536"/>
              <a:gd name="T11" fmla="*/ 0 60000 65536"/>
              <a:gd name="T12" fmla="*/ 0 w 1087"/>
              <a:gd name="T13" fmla="*/ 0 h 926"/>
              <a:gd name="T14" fmla="*/ 1087 w 1087"/>
              <a:gd name="T15" fmla="*/ 926 h 926"/>
            </a:gdLst>
            <a:ahLst/>
            <a:cxnLst>
              <a:cxn ang="T8">
                <a:pos x="T0" y="T1"/>
              </a:cxn>
              <a:cxn ang="T9">
                <a:pos x="T2" y="T3"/>
              </a:cxn>
              <a:cxn ang="T10">
                <a:pos x="T4" y="T5"/>
              </a:cxn>
              <a:cxn ang="T11">
                <a:pos x="T6" y="T7"/>
              </a:cxn>
            </a:cxnLst>
            <a:rect l="T12" t="T13" r="T14" b="T15"/>
            <a:pathLst>
              <a:path w="1087" h="926">
                <a:moveTo>
                  <a:pt x="538" y="0"/>
                </a:moveTo>
                <a:lnTo>
                  <a:pt x="0" y="926"/>
                </a:lnTo>
                <a:lnTo>
                  <a:pt x="1087" y="926"/>
                </a:lnTo>
                <a:lnTo>
                  <a:pt x="538" y="0"/>
                </a:lnTo>
                <a:close/>
              </a:path>
            </a:pathLst>
          </a:custGeom>
          <a:solidFill>
            <a:schemeClr val="bg2">
              <a:alpha val="20000"/>
            </a:schemeClr>
          </a:solidFill>
          <a:ln w="9525">
            <a:solidFill>
              <a:schemeClr val="tx1"/>
            </a:solid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56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56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56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5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18" grpId="0" animBg="1"/>
      <p:bldP spid="1135619" grpId="0" animBg="1"/>
      <p:bldP spid="1135620" grpId="0" animBg="1"/>
      <p:bldP spid="113568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00" y="1637976"/>
            <a:ext cx="5791199" cy="3670143"/>
          </a:xfrm>
          <a:prstGeom prst="rect">
            <a:avLst/>
          </a:prstGeom>
          <a:noFill/>
          <a:extLst>
            <a:ext uri="{909E8E84-426E-40dd-AFC4-6F175D3DCCD1}">
              <a14:hiddenFill xmlns:a14="http://schemas.microsoft.com/office/drawing/2010/main" xmlns="">
                <a:solidFill>
                  <a:srgbClr val="FFFFFF"/>
                </a:solidFill>
              </a14:hiddenFill>
            </a:ext>
          </a:extLst>
        </p:spPr>
      </p:pic>
      <p:sp>
        <p:nvSpPr>
          <p:cNvPr id="1027" name="Rectangle 2"/>
          <p:cNvSpPr>
            <a:spLocks noGrp="1" noChangeArrowheads="1"/>
          </p:cNvSpPr>
          <p:nvPr>
            <p:ph type="title"/>
          </p:nvPr>
        </p:nvSpPr>
        <p:spPr/>
        <p:txBody>
          <a:bodyPr/>
          <a:lstStyle/>
          <a:p>
            <a:pPr eaLnBrk="1" hangingPunct="1"/>
            <a:r>
              <a:rPr lang="en-US" dirty="0"/>
              <a:t>Adversarial Games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87412" y="1548776"/>
            <a:ext cx="5148607" cy="2876550"/>
          </a:xfrm>
          <a:prstGeom prst="rect">
            <a:avLst/>
          </a:prstGeom>
          <a:noFill/>
          <a:extLst>
            <a:ext uri="{909E8E84-426E-40dd-AFC4-6F175D3DCCD1}">
              <a14:hiddenFill xmlns:a14="http://schemas.microsoft.com/office/drawing/2010/main" xmlns="">
                <a:solidFill>
                  <a:srgbClr val="FFFFFF"/>
                </a:solidFill>
              </a14:hiddenFill>
            </a:ext>
          </a:extLst>
        </p:spPr>
      </p:pic>
      <p:sp>
        <p:nvSpPr>
          <p:cNvPr id="9219" name="Rectangle 3"/>
          <p:cNvSpPr>
            <a:spLocks noGrp="1" noChangeArrowheads="1"/>
          </p:cNvSpPr>
          <p:nvPr>
            <p:ph idx="1"/>
          </p:nvPr>
        </p:nvSpPr>
        <p:spPr>
          <a:xfrm>
            <a:off x="406400" y="1397001"/>
            <a:ext cx="11379200" cy="4729164"/>
          </a:xfrm>
        </p:spPr>
        <p:txBody>
          <a:bodyPr/>
          <a:lstStyle/>
          <a:p>
            <a:pPr eaLnBrk="1" hangingPunct="1"/>
            <a:r>
              <a:rPr lang="en-US" sz="2800" dirty="0"/>
              <a:t>Many different kinds of games!</a:t>
            </a:r>
          </a:p>
          <a:p>
            <a:pPr lvl="1" eaLnBrk="1" hangingPunct="1"/>
            <a:endParaRPr lang="en-US" sz="2400" dirty="0"/>
          </a:p>
          <a:p>
            <a:pPr eaLnBrk="1" hangingPunct="1"/>
            <a:r>
              <a:rPr lang="en-US" sz="2800" dirty="0"/>
              <a:t>Axes:</a:t>
            </a:r>
          </a:p>
          <a:p>
            <a:pPr lvl="1" eaLnBrk="1" hangingPunct="1"/>
            <a:r>
              <a:rPr lang="en-US" sz="2400" dirty="0"/>
              <a:t>Deterministic or stochastic?</a:t>
            </a:r>
          </a:p>
          <a:p>
            <a:pPr lvl="1" eaLnBrk="1" hangingPunct="1"/>
            <a:r>
              <a:rPr lang="en-US" sz="2400" dirty="0"/>
              <a:t>One, two, or more players?</a:t>
            </a:r>
          </a:p>
          <a:p>
            <a:pPr lvl="1" eaLnBrk="1" hangingPunct="1"/>
            <a:r>
              <a:rPr lang="en-US" sz="2400" dirty="0"/>
              <a:t>Zero sum?</a:t>
            </a:r>
          </a:p>
          <a:p>
            <a:pPr lvl="1" eaLnBrk="1" hangingPunct="1"/>
            <a:r>
              <a:rPr lang="en-US" sz="2400" dirty="0"/>
              <a:t>Perfect information (can you see the state)?</a:t>
            </a:r>
          </a:p>
          <a:p>
            <a:pPr lvl="1" eaLnBrk="1" hangingPunct="1"/>
            <a:endParaRPr lang="en-US" sz="2400" dirty="0"/>
          </a:p>
          <a:p>
            <a:pPr eaLnBrk="1" hangingPunct="1"/>
            <a:r>
              <a:rPr lang="en-US" sz="2800" dirty="0"/>
              <a:t>Want algorithms for calculating a </a:t>
            </a:r>
            <a:r>
              <a:rPr lang="en-US" sz="2800" dirty="0">
                <a:solidFill>
                  <a:srgbClr val="CC0000"/>
                </a:solidFill>
              </a:rPr>
              <a:t>strategy (policy)</a:t>
            </a:r>
            <a:r>
              <a:rPr lang="en-US" sz="2800" dirty="0"/>
              <a:t> which recommends a move from each state</a:t>
            </a:r>
          </a:p>
        </p:txBody>
      </p:sp>
      <p:sp>
        <p:nvSpPr>
          <p:cNvPr id="9218" name="Rectangle 2"/>
          <p:cNvSpPr>
            <a:spLocks noGrp="1" noChangeArrowheads="1"/>
          </p:cNvSpPr>
          <p:nvPr>
            <p:ph type="title"/>
          </p:nvPr>
        </p:nvSpPr>
        <p:spPr/>
        <p:txBody>
          <a:bodyPr/>
          <a:lstStyle/>
          <a:p>
            <a:pPr eaLnBrk="1" hangingPunct="1"/>
            <a:r>
              <a:rPr lang="en-US" dirty="0"/>
              <a:t>Types of Games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05035" y="1396999"/>
            <a:ext cx="4207019" cy="4406900"/>
          </a:xfrm>
          <a:prstGeom prst="rect">
            <a:avLst/>
          </a:prstGeom>
          <a:noFill/>
          <a:extLst>
            <a:ext uri="{909E8E84-426E-40dd-AFC4-6F175D3DCCD1}">
              <a14:hiddenFill xmlns:a14="http://schemas.microsoft.com/office/drawing/2010/main" xmlns="">
                <a:solidFill>
                  <a:srgbClr val="FFFFFF"/>
                </a:solidFill>
              </a14:hiddenFill>
            </a:ext>
          </a:extLst>
        </p:spPr>
      </p:pic>
      <p:sp>
        <p:nvSpPr>
          <p:cNvPr id="10242" name="Title 1"/>
          <p:cNvSpPr>
            <a:spLocks noGrp="1"/>
          </p:cNvSpPr>
          <p:nvPr>
            <p:ph type="title"/>
          </p:nvPr>
        </p:nvSpPr>
        <p:spPr/>
        <p:txBody>
          <a:bodyPr/>
          <a:lstStyle/>
          <a:p>
            <a:r>
              <a:rPr lang="en-US"/>
              <a:t>Deterministic Games</a:t>
            </a:r>
          </a:p>
        </p:txBody>
      </p:sp>
      <p:sp>
        <p:nvSpPr>
          <p:cNvPr id="10243" name="Content Placeholder 2"/>
          <p:cNvSpPr>
            <a:spLocks noGrp="1"/>
          </p:cNvSpPr>
          <p:nvPr>
            <p:ph idx="1"/>
          </p:nvPr>
        </p:nvSpPr>
        <p:spPr/>
        <p:txBody>
          <a:bodyPr/>
          <a:lstStyle/>
          <a:p>
            <a:r>
              <a:rPr lang="en-US" sz="2800" dirty="0"/>
              <a:t>Many possible formalizations, one is:</a:t>
            </a:r>
          </a:p>
          <a:p>
            <a:pPr lvl="1"/>
            <a:r>
              <a:rPr lang="en-US" sz="2400" dirty="0"/>
              <a:t>States: S (start at s</a:t>
            </a:r>
            <a:r>
              <a:rPr lang="en-US" sz="2400" baseline="-25000" dirty="0"/>
              <a:t>0</a:t>
            </a:r>
            <a:r>
              <a:rPr lang="en-US" sz="2400" dirty="0"/>
              <a:t>)</a:t>
            </a:r>
          </a:p>
          <a:p>
            <a:pPr lvl="1"/>
            <a:r>
              <a:rPr lang="en-US" sz="2400" dirty="0"/>
              <a:t>Players: P={1...N} (usually take turns)</a:t>
            </a:r>
          </a:p>
          <a:p>
            <a:pPr lvl="1"/>
            <a:r>
              <a:rPr lang="en-US" sz="2400" dirty="0"/>
              <a:t>Actions: A (may depend on player / state)</a:t>
            </a:r>
          </a:p>
          <a:p>
            <a:pPr lvl="1"/>
            <a:r>
              <a:rPr lang="en-US" sz="2400" dirty="0"/>
              <a:t>Transition Function: </a:t>
            </a:r>
            <a:r>
              <a:rPr lang="en-US" sz="2400" dirty="0" err="1"/>
              <a:t>SxA</a:t>
            </a:r>
            <a:r>
              <a:rPr lang="en-US" sz="2400" dirty="0"/>
              <a:t> </a:t>
            </a:r>
            <a:r>
              <a:rPr lang="en-US" sz="2400" dirty="0">
                <a:sym typeface="Symbol" pitchFamily="18" charset="2"/>
              </a:rPr>
              <a:t> S</a:t>
            </a:r>
          </a:p>
          <a:p>
            <a:pPr lvl="1"/>
            <a:r>
              <a:rPr lang="en-US" sz="2400" dirty="0">
                <a:sym typeface="Symbol" pitchFamily="18" charset="2"/>
              </a:rPr>
              <a:t>Terminal Test: S  {</a:t>
            </a:r>
            <a:r>
              <a:rPr lang="en-US" sz="2400" dirty="0" err="1">
                <a:sym typeface="Symbol" pitchFamily="18" charset="2"/>
              </a:rPr>
              <a:t>t,f</a:t>
            </a:r>
            <a:r>
              <a:rPr lang="en-US" sz="2400" dirty="0">
                <a:sym typeface="Symbol" pitchFamily="18" charset="2"/>
              </a:rPr>
              <a:t>}</a:t>
            </a:r>
          </a:p>
          <a:p>
            <a:pPr lvl="1"/>
            <a:r>
              <a:rPr lang="en-US" sz="2400" dirty="0">
                <a:sym typeface="Symbol" pitchFamily="18" charset="2"/>
              </a:rPr>
              <a:t>Terminal Utilities: </a:t>
            </a:r>
            <a:r>
              <a:rPr lang="en-US" sz="2400" dirty="0" err="1">
                <a:sym typeface="Symbol" pitchFamily="18" charset="2"/>
              </a:rPr>
              <a:t>SxP</a:t>
            </a:r>
            <a:r>
              <a:rPr lang="en-US" sz="2400" dirty="0">
                <a:sym typeface="Symbol" pitchFamily="18" charset="2"/>
              </a:rPr>
              <a:t>  R</a:t>
            </a:r>
          </a:p>
          <a:p>
            <a:endParaRPr lang="en-US" sz="2800" dirty="0">
              <a:sym typeface="Symbol" pitchFamily="18" charset="2"/>
            </a:endParaRPr>
          </a:p>
          <a:p>
            <a:r>
              <a:rPr lang="en-US" sz="2800" dirty="0">
                <a:sym typeface="Symbol" pitchFamily="18" charset="2"/>
              </a:rPr>
              <a:t>Solution for a player is a </a:t>
            </a:r>
            <a:r>
              <a:rPr lang="en-US" sz="2800" dirty="0">
                <a:solidFill>
                  <a:srgbClr val="C00000"/>
                </a:solidFill>
                <a:sym typeface="Symbol" pitchFamily="18" charset="2"/>
              </a:rPr>
              <a:t>policy</a:t>
            </a:r>
            <a:r>
              <a:rPr lang="en-US" sz="2800" dirty="0">
                <a:sym typeface="Symbol" pitchFamily="18" charset="2"/>
              </a:rPr>
              <a:t>: S  A</a:t>
            </a:r>
            <a:endParaRPr lang="en-US" sz="2800" dirty="0"/>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8197" y="1357400"/>
            <a:ext cx="6583362" cy="2673487"/>
          </a:xfrm>
          <a:prstGeom prst="rect">
            <a:avLst/>
          </a:prstGeom>
          <a:noFill/>
          <a:extLst>
            <a:ext uri="{909E8E84-426E-40dd-AFC4-6F175D3DCCD1}">
              <a14:hiddenFill xmlns:a14="http://schemas.microsoft.com/office/drawing/2010/main" xmlns="">
                <a:solidFill>
                  <a:srgbClr val="FFFFFF"/>
                </a:solidFill>
              </a14:hiddenFill>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1515" y="1388558"/>
            <a:ext cx="4108120" cy="26035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Zero-Sum Games</a:t>
            </a:r>
          </a:p>
        </p:txBody>
      </p:sp>
      <p:sp>
        <p:nvSpPr>
          <p:cNvPr id="8" name="Content Placeholder 7"/>
          <p:cNvSpPr>
            <a:spLocks noGrp="1"/>
          </p:cNvSpPr>
          <p:nvPr>
            <p:ph sz="half" idx="1"/>
          </p:nvPr>
        </p:nvSpPr>
        <p:spPr>
          <a:xfrm>
            <a:off x="457200" y="4191000"/>
            <a:ext cx="5715000" cy="1706564"/>
          </a:xfrm>
        </p:spPr>
        <p:txBody>
          <a:bodyPr/>
          <a:lstStyle/>
          <a:p>
            <a:r>
              <a:rPr lang="en-US" sz="2400" dirty="0"/>
              <a:t>Zero-Sum Games</a:t>
            </a:r>
          </a:p>
          <a:p>
            <a:pPr lvl="1"/>
            <a:r>
              <a:rPr lang="en-US" sz="2000" dirty="0"/>
              <a:t>Agents have opposite utilities (values on outcomes)</a:t>
            </a:r>
          </a:p>
          <a:p>
            <a:pPr lvl="1"/>
            <a:r>
              <a:rPr lang="en-US" sz="2000" dirty="0"/>
              <a:t>Lets us think of a single value that one maximizes and the other minimizes</a:t>
            </a:r>
          </a:p>
          <a:p>
            <a:pPr lvl="1"/>
            <a:r>
              <a:rPr lang="en-US" sz="2000" dirty="0"/>
              <a:t>Adversarial, pure competition</a:t>
            </a:r>
          </a:p>
        </p:txBody>
      </p:sp>
      <p:sp>
        <p:nvSpPr>
          <p:cNvPr id="9" name="Content Placeholder 8"/>
          <p:cNvSpPr>
            <a:spLocks noGrp="1"/>
          </p:cNvSpPr>
          <p:nvPr>
            <p:ph sz="half" idx="2"/>
          </p:nvPr>
        </p:nvSpPr>
        <p:spPr>
          <a:xfrm>
            <a:off x="6172200" y="4191000"/>
            <a:ext cx="5562600" cy="1706564"/>
          </a:xfrm>
        </p:spPr>
        <p:txBody>
          <a:bodyPr/>
          <a:lstStyle/>
          <a:p>
            <a:r>
              <a:rPr lang="en-US" sz="2400" dirty="0"/>
              <a:t>General Games</a:t>
            </a:r>
          </a:p>
          <a:p>
            <a:pPr lvl="1"/>
            <a:r>
              <a:rPr lang="en-US" sz="2000" dirty="0"/>
              <a:t>Agents have independent utilities (values on outcomes)</a:t>
            </a:r>
          </a:p>
          <a:p>
            <a:pPr lvl="1"/>
            <a:r>
              <a:rPr lang="en-US" sz="2000" dirty="0"/>
              <a:t>Cooperation, indifference, competition, and more are all possible</a:t>
            </a:r>
          </a:p>
          <a:p>
            <a:pPr lvl="1"/>
            <a:r>
              <a:rPr lang="en-US" sz="2000" dirty="0"/>
              <a:t>More later on non-zero-sum games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33291" y="1320018"/>
            <a:ext cx="5484168" cy="507206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Adversarial Search</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children}(s)} V(s')&#10;\]&#10;\end{document}&#10;"/>
  <p:tag name="FILENAME" val="TP_tmp"/>
  <p:tag name="FORMAT" val="png16m"/>
  <p:tag name="RES" val="1200"/>
  <p:tag name="BLEND" val="0"/>
  <p:tag name="TRANSPARENT" val="0"/>
  <p:tag name="TBUG" val="0"/>
  <p:tag name="ALLOWFS" val="0"/>
  <p:tag name="ORIGWIDTH" val="107"/>
  <p:tag name="PICTUREFILESIZE" val="9043"/>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thrm{known}&#10;\]&#10;\end{document}&#10;"/>
  <p:tag name="FILENAME" val="TP_tmp"/>
  <p:tag name="FORMAT" val="png16m"/>
  <p:tag name="RES" val="1200"/>
  <p:tag name="BLEND" val="0"/>
  <p:tag name="TRANSPARENT" val="0"/>
  <p:tag name="TBUG" val="0"/>
  <p:tag name="ALLOWFS" val="0"/>
  <p:tag name="ORIGWIDTH" val="62"/>
  <p:tag name="PICTUREFILESIZE" val="4173"/>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ax_{s' \in \mathrm{successors}(s)} V(s')&#10;\]&#10;\end{document}&#10;"/>
  <p:tag name="FILENAME" val="TP_tmp"/>
  <p:tag name="FORMAT" val="png16m"/>
  <p:tag name="RES" val="1200"/>
  <p:tag name="BLEND" val="0"/>
  <p:tag name="TRANSPARENT" val="0"/>
  <p:tag name="TBUG" val="0"/>
  <p:tag name="ALLOWFS" val="0"/>
  <p:tag name="ORIGWIDTH" val="115"/>
  <p:tag name="PICTUREFILESIZE" val="9848"/>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V(s') = \min_{s \in \mathrm{successors}(s')} V(s)&#10;\]&#10;\end{document}&#10;"/>
  <p:tag name="FILENAME" val="TP_tmp"/>
  <p:tag name="FORMAT" val="png16m"/>
  <p:tag name="RES" val="1200"/>
  <p:tag name="BLEND" val="0"/>
  <p:tag name="TRANSPARENT" val="0"/>
  <p:tag name="TBUG" val="0"/>
  <p:tag name="ALLOWFS" val="0"/>
  <p:tag name="ORIGWIDTH" val="115"/>
  <p:tag name="PICTUREFILESIZE" val="921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usepackage[usenames]{color}&#10;\begin{document}&#10;\[&#10;{\sc Eval}(s) = w_1 f_1(s) + w_2 f_2(s) + \ldots + w_n f_n(s)&#10;\]&#10;\end{document}&#10;"/>
  <p:tag name="EXTERNALNAME" val="txp_fig"/>
  <p:tag name="BLEND" val="False"/>
  <p:tag name="TRANSPARENT" val="False"/>
  <p:tag name="KEEPFILES" val="False"/>
  <p:tag name="DEBUGPAUSE" val="False"/>
  <p:tag name="RESOLUTION" val="1200"/>
  <p:tag name="TIMEOUT" val="(none)"/>
  <p:tag name="BOXWIDTH" val="727"/>
  <p:tag name="BOXHEIGHT" val="381"/>
  <p:tag name="BOXFONT" val="10"/>
  <p:tag name="BOXWRAP" val="False"/>
  <p:tag name="WORKAROUNDTRANSPARENCYBUG" val="False"/>
  <p:tag name="ALLOWFONTSUBSTITUTION" val="False"/>
  <p:tag name="BITMAPFORMAT" val="pngmono"/>
  <p:tag name="ORIGWIDTH" val="442"/>
  <p:tag name="PICTUREFILESIZE" val="20164"/>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32885</TotalTime>
  <Words>1503</Words>
  <Application>Microsoft Office PowerPoint</Application>
  <PresentationFormat>Widescreen</PresentationFormat>
  <Paragraphs>331</Paragraphs>
  <Slides>40</Slides>
  <Notes>13</Notes>
  <HiddenSlides>1</HiddenSlides>
  <MMClips>5</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6" baseType="lpstr">
      <vt:lpstr>Arial</vt:lpstr>
      <vt:lpstr>Calibri</vt:lpstr>
      <vt:lpstr>Times New Roman</vt:lpstr>
      <vt:lpstr>Wingdings</vt:lpstr>
      <vt:lpstr>dan-berkeley-nlp-v1</vt:lpstr>
      <vt:lpstr>Photo Editor Photo</vt:lpstr>
      <vt:lpstr>CAP 5636 – Advanced Artificial Intelligence </vt:lpstr>
      <vt:lpstr>Game Playing State-of-the-Art</vt:lpstr>
      <vt:lpstr>Behavior from Computation</vt:lpstr>
      <vt:lpstr>Video of Demo Mystery Pacman</vt:lpstr>
      <vt:lpstr>Adversarial Games</vt:lpstr>
      <vt:lpstr>Types of Games</vt:lpstr>
      <vt:lpstr>Deterministic Games</vt:lpstr>
      <vt:lpstr>Zero-Sum Games</vt:lpstr>
      <vt:lpstr>Adversarial Search</vt:lpstr>
      <vt:lpstr>Single-Agent Trees</vt:lpstr>
      <vt:lpstr>Value of a State</vt:lpstr>
      <vt:lpstr>Adversarial Game Trees</vt:lpstr>
      <vt:lpstr>Minimax Values</vt:lpstr>
      <vt:lpstr>Tic-Tac-Toe Game Tree</vt:lpstr>
      <vt:lpstr>Adversarial Search (Minimax)</vt:lpstr>
      <vt:lpstr>Minimax Implementation</vt:lpstr>
      <vt:lpstr>Minimax Implementation (Dispatch)</vt:lpstr>
      <vt:lpstr>Minimax Example</vt:lpstr>
      <vt:lpstr>Minimax Efficiency</vt:lpstr>
      <vt:lpstr>Minimax Properties</vt:lpstr>
      <vt:lpstr>Video of Demo Min vs. Exp (Min)</vt:lpstr>
      <vt:lpstr>Video of Demo Min vs. Exp (Exp)</vt:lpstr>
      <vt:lpstr>Resource Limits</vt:lpstr>
      <vt:lpstr>Resource Limits</vt:lpstr>
      <vt:lpstr>Depth Matters</vt:lpstr>
      <vt:lpstr>Video of Demo Limited Depth (2)</vt:lpstr>
      <vt:lpstr>Video of Demo Limited Depth (10)</vt:lpstr>
      <vt:lpstr>Evaluation Functions</vt:lpstr>
      <vt:lpstr>Evaluation Functions</vt:lpstr>
      <vt:lpstr>Evaluation for Pacman</vt:lpstr>
      <vt:lpstr>Game Tree Pruning</vt:lpstr>
      <vt:lpstr>Minimax Example</vt:lpstr>
      <vt:lpstr>Minimax Pruning</vt:lpstr>
      <vt:lpstr>Alpha-Beta Pruning</vt:lpstr>
      <vt:lpstr>Alpha-Beta Implementation</vt:lpstr>
      <vt:lpstr>Alpha-Beta Pruning Properties</vt:lpstr>
      <vt:lpstr>Alpha-Beta Quiz</vt:lpstr>
      <vt:lpstr>Alpha-Beta Quiz 2</vt:lpstr>
      <vt:lpstr>Next Time: Uncertainty!</vt:lpstr>
      <vt:lpstr>Iterative Deepening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lboloni</cp:lastModifiedBy>
  <cp:revision>2103</cp:revision>
  <cp:lastPrinted>2014-02-06T19:31:47Z</cp:lastPrinted>
  <dcterms:created xsi:type="dcterms:W3CDTF">2004-08-27T04:16:05Z</dcterms:created>
  <dcterms:modified xsi:type="dcterms:W3CDTF">2019-09-19T00:08:17Z</dcterms:modified>
</cp:coreProperties>
</file>